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roxima Nova"/>
      <p:regular r:id="rId34"/>
      <p:bold r:id="rId35"/>
      <p:italic r:id="rId36"/>
      <p:boldItalic r:id="rId37"/>
    </p:embeddedFont>
    <p:embeddedFont>
      <p:font typeface="Lexend Deca"/>
      <p:regular r:id="rId38"/>
      <p:bold r:id="rId39"/>
    </p:embeddedFont>
    <p:embeddedFont>
      <p:font typeface="M PLUS Rounded 1c"/>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PLUSRounded1c-regular.fntdata"/><Relationship Id="rId20" Type="http://schemas.openxmlformats.org/officeDocument/2006/relationships/slide" Target="slides/slide15.xml"/><Relationship Id="rId41" Type="http://schemas.openxmlformats.org/officeDocument/2006/relationships/font" Target="fonts/MPLUSRounded1c-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bold.fntdata"/><Relationship Id="rId12" Type="http://schemas.openxmlformats.org/officeDocument/2006/relationships/slide" Target="slides/slide7.xml"/><Relationship Id="rId34" Type="http://schemas.openxmlformats.org/officeDocument/2006/relationships/font" Target="fonts/ProximaNova-regular.fntdata"/><Relationship Id="rId15" Type="http://schemas.openxmlformats.org/officeDocument/2006/relationships/slide" Target="slides/slide10.xml"/><Relationship Id="rId37" Type="http://schemas.openxmlformats.org/officeDocument/2006/relationships/font" Target="fonts/ProximaNova-boldItalic.fntdata"/><Relationship Id="rId14" Type="http://schemas.openxmlformats.org/officeDocument/2006/relationships/slide" Target="slides/slide9.xml"/><Relationship Id="rId36" Type="http://schemas.openxmlformats.org/officeDocument/2006/relationships/font" Target="fonts/ProximaNova-italic.fntdata"/><Relationship Id="rId17" Type="http://schemas.openxmlformats.org/officeDocument/2006/relationships/slide" Target="slides/slide12.xml"/><Relationship Id="rId39" Type="http://schemas.openxmlformats.org/officeDocument/2006/relationships/font" Target="fonts/LexendDeca-bold.fntdata"/><Relationship Id="rId16" Type="http://schemas.openxmlformats.org/officeDocument/2006/relationships/slide" Target="slides/slide11.xml"/><Relationship Id="rId38" Type="http://schemas.openxmlformats.org/officeDocument/2006/relationships/font" Target="fonts/LexendDec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lotinstitute.com/part-135-drone-delivery/" TargetMode="External"/><Relationship Id="rId3" Type="http://schemas.openxmlformats.org/officeDocument/2006/relationships/hyperlink" Target="https://www.faa.gov/licenses_certificates/airline_certification/135_certification/cert_process" TargetMode="External"/><Relationship Id="rId4" Type="http://schemas.openxmlformats.org/officeDocument/2006/relationships/hyperlink" Target="https://www.faa.gov/hazmat/air_carriers/operations/dron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2c5c55b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2c5c55b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7c006cc7f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7c006cc7f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https://www.faa.gov/licenses_certificates/airline_certification/135_certification/general_req</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840bff40b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840bff40b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84cbc11d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84cbc11d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https://www.faa.gov/licenses_certificates/airline_certification/135_certification/general_req</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84cbc11dc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84cbc11dc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https://www.faa.gov/licenses_certificates/airline_certification/135_certification/general_req</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840bff40b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840bff40b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840bff40b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840bff40b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7c006cc7f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7c006cc7f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standard was not created specifically for drone operations but was a longstanding regulation that governs the inter and intrastate air transportation of goods or mail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7c006cc7f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7c006cc7f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84d5edb9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84d5edb9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7ac084fd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7ac084fd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Project description. This is a refined project description consisting of user needs and your resultant</a:t>
            </a:r>
            <a:endParaRPr/>
          </a:p>
          <a:p>
            <a:pPr indent="0" lvl="0" marL="0" rtl="0" algn="l">
              <a:spcBef>
                <a:spcPts val="0"/>
              </a:spcBef>
              <a:spcAft>
                <a:spcPts val="0"/>
              </a:spcAft>
              <a:buNone/>
            </a:pPr>
            <a:r>
              <a:rPr lang="en"/>
              <a:t>proposed method of meeting them. It focuses on end results, not the details of the technology.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Use case. Give a brief use case coupled with a graphical representation of the system in its use</a:t>
            </a:r>
            <a:endParaRPr/>
          </a:p>
          <a:p>
            <a:pPr indent="0" lvl="0" marL="0" rtl="0" algn="l">
              <a:spcBef>
                <a:spcPts val="0"/>
              </a:spcBef>
              <a:spcAft>
                <a:spcPts val="0"/>
              </a:spcAft>
              <a:buClr>
                <a:schemeClr val="dk1"/>
              </a:buClr>
              <a:buSzPts val="1100"/>
              <a:buFont typeface="Arial"/>
              <a:buNone/>
            </a:pPr>
            <a:r>
              <a:rPr lang="en"/>
              <a:t>case/mission environment. N.B.: In the SDR, this item should be far less notional than in earlier</a:t>
            </a:r>
            <a:endParaRPr/>
          </a:p>
          <a:p>
            <a:pPr indent="0" lvl="0" marL="0" rtl="0" algn="l">
              <a:spcBef>
                <a:spcPts val="0"/>
              </a:spcBef>
              <a:spcAft>
                <a:spcPts val="0"/>
              </a:spcAft>
              <a:buClr>
                <a:schemeClr val="dk1"/>
              </a:buClr>
              <a:buSzPts val="1100"/>
              <a:buFont typeface="Arial"/>
              <a:buNone/>
            </a:pPr>
            <a:r>
              <a:rPr lang="en"/>
              <a:t>presentations. It should include photographs and/or videos of your real system in action. Show</a:t>
            </a:r>
            <a:endParaRPr/>
          </a:p>
          <a:p>
            <a:pPr indent="0" lvl="0" marL="0" rtl="0" algn="l">
              <a:spcBef>
                <a:spcPts val="0"/>
              </a:spcBef>
              <a:spcAft>
                <a:spcPts val="0"/>
              </a:spcAft>
              <a:buClr>
                <a:schemeClr val="dk1"/>
              </a:buClr>
              <a:buSzPts val="1100"/>
              <a:buFont typeface="Arial"/>
              <a:buNone/>
            </a:pPr>
            <a:r>
              <a:rPr lang="en"/>
              <a:t>the full system concept graphically, not just your robot. For your robot, show photos/videos of the</a:t>
            </a:r>
            <a:endParaRPr/>
          </a:p>
          <a:p>
            <a:pPr indent="0" lvl="0" marL="0" rtl="0" algn="l">
              <a:spcBef>
                <a:spcPts val="0"/>
              </a:spcBef>
              <a:spcAft>
                <a:spcPts val="0"/>
              </a:spcAft>
              <a:buClr>
                <a:schemeClr val="dk1"/>
              </a:buClr>
              <a:buSzPts val="1100"/>
              <a:buFont typeface="Arial"/>
              <a:buNone/>
            </a:pPr>
            <a:r>
              <a:rPr lang="en"/>
              <a:t>real system.</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1fdf2b4e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1fdf2b4e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and 5 are most important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7c006cc7f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7c006cc7f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standard was not created specifically for drone operations but was a longstanding regulation that governs the inter and intrastate air transportation of goods or mail.</a:t>
            </a:r>
            <a:endParaRPr/>
          </a:p>
          <a:p>
            <a:pPr indent="-342900" lvl="0" marL="457200" rtl="0" algn="l">
              <a:lnSpc>
                <a:spcPct val="115000"/>
              </a:lnSpc>
              <a:spcBef>
                <a:spcPts val="0"/>
              </a:spcBef>
              <a:spcAft>
                <a:spcPts val="0"/>
              </a:spcAft>
              <a:buClr>
                <a:srgbClr val="595959"/>
              </a:buClr>
              <a:buSzPts val="1800"/>
              <a:buFont typeface="Proxima Nova"/>
              <a:buChar char="●"/>
            </a:pPr>
            <a:r>
              <a:rPr lang="en" sz="1800">
                <a:solidFill>
                  <a:srgbClr val="595959"/>
                </a:solidFill>
                <a:latin typeface="Proxima Nova"/>
                <a:ea typeface="Proxima Nova"/>
                <a:cs typeface="Proxima Nova"/>
                <a:sym typeface="Proxima Nova"/>
              </a:rPr>
              <a:t> Since any one of the preceding subsystems may affect reliability and thus safety of the sUAS, batteries used in those subsystems shall comply with this standard unless failure of the battery will not compromise safety.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84050de8e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84050de8e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standard was not created specifically for drone operations but was a longstanding regulation that governs the inter and intrastate air transportation of goods or mail.</a:t>
            </a:r>
            <a:endParaRPr/>
          </a:p>
          <a:p>
            <a:pPr indent="-342900" lvl="0" marL="457200" rtl="0" algn="l">
              <a:lnSpc>
                <a:spcPct val="115000"/>
              </a:lnSpc>
              <a:spcBef>
                <a:spcPts val="0"/>
              </a:spcBef>
              <a:spcAft>
                <a:spcPts val="0"/>
              </a:spcAft>
              <a:buClr>
                <a:srgbClr val="595959"/>
              </a:buClr>
              <a:buSzPts val="1800"/>
              <a:buFont typeface="Proxima Nova"/>
              <a:buChar char="●"/>
            </a:pPr>
            <a:r>
              <a:rPr lang="en" sz="1800">
                <a:solidFill>
                  <a:srgbClr val="595959"/>
                </a:solidFill>
                <a:latin typeface="Proxima Nova"/>
                <a:ea typeface="Proxima Nova"/>
                <a:cs typeface="Proxima Nova"/>
                <a:sym typeface="Proxima Nova"/>
              </a:rPr>
              <a:t> Since any one of the preceding subsystems may affect reliability and thus safety of the sUAS, batteries used in those subsystems shall comply with this standard unless failure of the battery will not compromise safety.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7c006cc7f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7c006cc7f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7c006cc7f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7c006cc7f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7c006cc7f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7c006cc7f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7c006cc7f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7c006cc7f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595959"/>
                </a:solidFill>
                <a:latin typeface="Avenir"/>
                <a:ea typeface="Avenir"/>
                <a:cs typeface="Avenir"/>
                <a:sym typeface="Avenir"/>
              </a:rPr>
              <a:t>Section 8 discusses maintenance as it pertains to </a:t>
            </a:r>
            <a:r>
              <a:rPr b="1" lang="en" sz="1000">
                <a:solidFill>
                  <a:srgbClr val="595959"/>
                </a:solidFill>
                <a:latin typeface="Avenir"/>
                <a:ea typeface="Avenir"/>
                <a:cs typeface="Avenir"/>
                <a:sym typeface="Avenir"/>
              </a:rPr>
              <a:t>users</a:t>
            </a:r>
            <a:r>
              <a:rPr lang="en" sz="1000">
                <a:solidFill>
                  <a:srgbClr val="595959"/>
                </a:solidFill>
                <a:latin typeface="Avenir"/>
                <a:ea typeface="Avenir"/>
                <a:cs typeface="Avenir"/>
                <a:sym typeface="Avenir"/>
              </a:rPr>
              <a:t>,</a:t>
            </a:r>
            <a:r>
              <a:rPr b="1" lang="en" sz="1000">
                <a:solidFill>
                  <a:srgbClr val="595959"/>
                </a:solidFill>
                <a:latin typeface="Avenir"/>
                <a:ea typeface="Avenir"/>
                <a:cs typeface="Avenir"/>
                <a:sym typeface="Avenir"/>
              </a:rPr>
              <a:t> </a:t>
            </a:r>
            <a:r>
              <a:rPr lang="en" sz="1000">
                <a:solidFill>
                  <a:srgbClr val="595959"/>
                </a:solidFill>
                <a:latin typeface="Avenir"/>
                <a:ea typeface="Avenir"/>
                <a:cs typeface="Avenir"/>
                <a:sym typeface="Avenir"/>
              </a:rPr>
              <a:t>i.e., Team DAIR!</a:t>
            </a:r>
            <a:endParaRPr sz="1000">
              <a:solidFill>
                <a:srgbClr val="595959"/>
              </a:solidFill>
              <a:latin typeface="Avenir"/>
              <a:ea typeface="Avenir"/>
              <a:cs typeface="Avenir"/>
              <a:sym typeface="Aveni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84ab42433b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84ab42433b_1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595959"/>
                </a:solidFill>
                <a:latin typeface="Avenir"/>
                <a:ea typeface="Avenir"/>
                <a:cs typeface="Avenir"/>
                <a:sym typeface="Avenir"/>
              </a:rPr>
              <a:t>Section 8 discusses maintenance as it pertains to </a:t>
            </a:r>
            <a:r>
              <a:rPr b="1" lang="en" sz="1000">
                <a:solidFill>
                  <a:srgbClr val="595959"/>
                </a:solidFill>
                <a:latin typeface="Avenir"/>
                <a:ea typeface="Avenir"/>
                <a:cs typeface="Avenir"/>
                <a:sym typeface="Avenir"/>
              </a:rPr>
              <a:t>users</a:t>
            </a:r>
            <a:r>
              <a:rPr lang="en" sz="1000">
                <a:solidFill>
                  <a:srgbClr val="595959"/>
                </a:solidFill>
                <a:latin typeface="Avenir"/>
                <a:ea typeface="Avenir"/>
                <a:cs typeface="Avenir"/>
                <a:sym typeface="Avenir"/>
              </a:rPr>
              <a:t>,</a:t>
            </a:r>
            <a:r>
              <a:rPr b="1" lang="en" sz="1000">
                <a:solidFill>
                  <a:srgbClr val="595959"/>
                </a:solidFill>
                <a:latin typeface="Avenir"/>
                <a:ea typeface="Avenir"/>
                <a:cs typeface="Avenir"/>
                <a:sym typeface="Avenir"/>
              </a:rPr>
              <a:t> </a:t>
            </a:r>
            <a:r>
              <a:rPr lang="en" sz="1000">
                <a:solidFill>
                  <a:srgbClr val="595959"/>
                </a:solidFill>
                <a:latin typeface="Avenir"/>
                <a:ea typeface="Avenir"/>
                <a:cs typeface="Avenir"/>
                <a:sym typeface="Avenir"/>
              </a:rPr>
              <a:t>i.e., Team DAIR!</a:t>
            </a:r>
            <a:endParaRPr sz="1000">
              <a:solidFill>
                <a:srgbClr val="595959"/>
              </a:solidFill>
              <a:latin typeface="Avenir"/>
              <a:ea typeface="Avenir"/>
              <a:cs typeface="Avenir"/>
              <a:sym typeface="Avenir"/>
            </a:endParaRPr>
          </a:p>
          <a:p>
            <a:pPr indent="0" lvl="0" marL="0" rtl="0" algn="l">
              <a:lnSpc>
                <a:spcPct val="115000"/>
              </a:lnSpc>
              <a:spcBef>
                <a:spcPts val="1200"/>
              </a:spcBef>
              <a:spcAft>
                <a:spcPts val="1200"/>
              </a:spcAft>
              <a:buClr>
                <a:schemeClr val="dk1"/>
              </a:buClr>
              <a:buSzPts val="1100"/>
              <a:buFont typeface="Arial"/>
              <a:buNone/>
            </a:pPr>
            <a:r>
              <a:rPr lang="en" sz="1000">
                <a:solidFill>
                  <a:srgbClr val="595959"/>
                </a:solidFill>
                <a:latin typeface="Avenir"/>
                <a:ea typeface="Avenir"/>
                <a:cs typeface="Avenir"/>
                <a:sym typeface="Avenir"/>
              </a:rPr>
              <a:t>Charging, we </a:t>
            </a:r>
            <a:endParaRPr sz="1000">
              <a:solidFill>
                <a:srgbClr val="595959"/>
              </a:solidFill>
              <a:latin typeface="Avenir"/>
              <a:ea typeface="Avenir"/>
              <a:cs typeface="Avenir"/>
              <a:sym typeface="Aveni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a60e98b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a60e98b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595959"/>
                </a:solidFill>
                <a:latin typeface="Proxima Nova"/>
                <a:ea typeface="Proxima Nova"/>
                <a:cs typeface="Proxima Nova"/>
                <a:sym typeface="Proxima Nova"/>
              </a:rPr>
              <a:t>Section 9 discusses maintenance as it pertains to </a:t>
            </a:r>
            <a:r>
              <a:rPr b="1" lang="en" sz="1800">
                <a:solidFill>
                  <a:srgbClr val="595959"/>
                </a:solidFill>
                <a:latin typeface="Proxima Nova"/>
                <a:ea typeface="Proxima Nova"/>
                <a:cs typeface="Proxima Nova"/>
                <a:sym typeface="Proxima Nova"/>
              </a:rPr>
              <a:t>users</a:t>
            </a:r>
            <a:r>
              <a:rPr lang="en" sz="1800">
                <a:solidFill>
                  <a:srgbClr val="595959"/>
                </a:solidFill>
                <a:latin typeface="Proxima Nova"/>
                <a:ea typeface="Proxima Nova"/>
                <a:cs typeface="Proxima Nova"/>
                <a:sym typeface="Proxima Nova"/>
              </a:rPr>
              <a:t>,</a:t>
            </a:r>
            <a:r>
              <a:rPr b="1" lang="en" sz="1800">
                <a:solidFill>
                  <a:srgbClr val="595959"/>
                </a:solidFill>
                <a:latin typeface="Proxima Nova"/>
                <a:ea typeface="Proxima Nova"/>
                <a:cs typeface="Proxima Nova"/>
                <a:sym typeface="Proxima Nova"/>
              </a:rPr>
              <a:t> </a:t>
            </a:r>
            <a:r>
              <a:rPr lang="en" sz="1800">
                <a:solidFill>
                  <a:srgbClr val="595959"/>
                </a:solidFill>
                <a:latin typeface="Proxima Nova"/>
                <a:ea typeface="Proxima Nova"/>
                <a:cs typeface="Proxima Nova"/>
                <a:sym typeface="Proxima Nova"/>
              </a:rPr>
              <a:t>i.e., Team DAIR!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2c5c55b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2c5c55b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latin typeface="Proxima Nova"/>
                <a:ea typeface="Proxima Nova"/>
                <a:cs typeface="Proxima Nova"/>
                <a:sym typeface="Proxima Nova"/>
              </a:rPr>
              <a:t>Link Dump:</a:t>
            </a:r>
            <a:endParaRPr sz="1800">
              <a:solidFill>
                <a:srgbClr val="595959"/>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 sz="1800" u="sng">
                <a:solidFill>
                  <a:srgbClr val="0097A7"/>
                </a:solidFill>
                <a:latin typeface="Proxima Nova"/>
                <a:ea typeface="Proxima Nova"/>
                <a:cs typeface="Proxima Nova"/>
                <a:sym typeface="Proxima Nova"/>
                <a:hlinkClick r:id="rId2">
                  <a:extLst>
                    <a:ext uri="{A12FA001-AC4F-418D-AE19-62706E023703}">
                      <ahyp:hlinkClr val="tx"/>
                    </a:ext>
                  </a:extLst>
                </a:hlinkClick>
              </a:rPr>
              <a:t>https://pilotinstitute.com/part-135-drone-delivery/</a:t>
            </a:r>
            <a:endParaRPr sz="1800">
              <a:solidFill>
                <a:srgbClr val="595959"/>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 sz="1800" u="sng">
                <a:solidFill>
                  <a:srgbClr val="0097A7"/>
                </a:solidFill>
                <a:latin typeface="Proxima Nova"/>
                <a:ea typeface="Proxima Nova"/>
                <a:cs typeface="Proxima Nova"/>
                <a:sym typeface="Proxima Nova"/>
                <a:hlinkClick r:id="rId3">
                  <a:extLst>
                    <a:ext uri="{A12FA001-AC4F-418D-AE19-62706E023703}">
                      <ahyp:hlinkClr val="tx"/>
                    </a:ext>
                  </a:extLst>
                </a:hlinkClick>
              </a:rPr>
              <a:t>https://www.faa.gov/licenses_certificates/airline_certification/135_certification/cert_process</a:t>
            </a:r>
            <a:endParaRPr sz="1800">
              <a:solidFill>
                <a:srgbClr val="595959"/>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 sz="1800" u="sng">
                <a:solidFill>
                  <a:srgbClr val="0097A7"/>
                </a:solidFill>
                <a:latin typeface="Proxima Nova"/>
                <a:ea typeface="Proxima Nova"/>
                <a:cs typeface="Proxima Nova"/>
                <a:sym typeface="Proxima Nova"/>
                <a:hlinkClick r:id="rId4">
                  <a:extLst>
                    <a:ext uri="{A12FA001-AC4F-418D-AE19-62706E023703}">
                      <ahyp:hlinkClr val="tx"/>
                    </a:ext>
                  </a:extLst>
                </a:hlinkClick>
              </a:rPr>
              <a:t>https://www.faa.gov/hazmat/air_carriers/operations/drones</a:t>
            </a:r>
            <a:endParaRPr sz="1800">
              <a:solidFill>
                <a:srgbClr val="595959"/>
              </a:solidFill>
              <a:latin typeface="Proxima Nova"/>
              <a:ea typeface="Proxima Nova"/>
              <a:cs typeface="Proxima Nova"/>
              <a:sym typeface="Proxima Nova"/>
            </a:endParaRPr>
          </a:p>
          <a:p>
            <a:pPr indent="0" lvl="0" marL="0" rtl="0" algn="l">
              <a:lnSpc>
                <a:spcPct val="115000"/>
              </a:lnSpc>
              <a:spcBef>
                <a:spcPts val="1200"/>
              </a:spcBef>
              <a:spcAft>
                <a:spcPts val="1200"/>
              </a:spcAft>
              <a:buClr>
                <a:schemeClr val="dk1"/>
              </a:buClr>
              <a:buSzPts val="1100"/>
              <a:buFont typeface="Arial"/>
              <a:buNone/>
            </a:pPr>
            <a:r>
              <a:rPr lang="en" sz="1800">
                <a:solidFill>
                  <a:srgbClr val="595959"/>
                </a:solidFill>
                <a:latin typeface="Proxima Nova"/>
                <a:ea typeface="Proxima Nova"/>
                <a:cs typeface="Proxima Nova"/>
                <a:sym typeface="Proxima Nova"/>
              </a:rPr>
              <a:t>https://www.faa.gov/licenses_certificates/airline_certification/135_certification/general_info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2c5c55b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2c5c55b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Project description. This is a refined project description consisting of user needs and your resultant</a:t>
            </a:r>
            <a:endParaRPr/>
          </a:p>
          <a:p>
            <a:pPr indent="0" lvl="0" marL="0" rtl="0" algn="l">
              <a:spcBef>
                <a:spcPts val="0"/>
              </a:spcBef>
              <a:spcAft>
                <a:spcPts val="0"/>
              </a:spcAft>
              <a:buNone/>
            </a:pPr>
            <a:r>
              <a:rPr lang="en"/>
              <a:t>proposed method of meeting them. It focuses on end results, not the details of the technology.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Use case. Give a brief use case coupled with a graphical representation of the system in its use</a:t>
            </a:r>
            <a:endParaRPr/>
          </a:p>
          <a:p>
            <a:pPr indent="0" lvl="0" marL="0" rtl="0" algn="l">
              <a:spcBef>
                <a:spcPts val="0"/>
              </a:spcBef>
              <a:spcAft>
                <a:spcPts val="0"/>
              </a:spcAft>
              <a:buClr>
                <a:schemeClr val="dk1"/>
              </a:buClr>
              <a:buSzPts val="1100"/>
              <a:buFont typeface="Arial"/>
              <a:buNone/>
            </a:pPr>
            <a:r>
              <a:rPr lang="en"/>
              <a:t>case/mission environment. N.B.: In the SDR, this item should be far less notional than in earlier</a:t>
            </a:r>
            <a:endParaRPr/>
          </a:p>
          <a:p>
            <a:pPr indent="0" lvl="0" marL="0" rtl="0" algn="l">
              <a:spcBef>
                <a:spcPts val="0"/>
              </a:spcBef>
              <a:spcAft>
                <a:spcPts val="0"/>
              </a:spcAft>
              <a:buClr>
                <a:schemeClr val="dk1"/>
              </a:buClr>
              <a:buSzPts val="1100"/>
              <a:buFont typeface="Arial"/>
              <a:buNone/>
            </a:pPr>
            <a:r>
              <a:rPr lang="en"/>
              <a:t>presentations. It should include photographs and/or videos of your real system in action. Show</a:t>
            </a:r>
            <a:endParaRPr/>
          </a:p>
          <a:p>
            <a:pPr indent="0" lvl="0" marL="0" rtl="0" algn="l">
              <a:spcBef>
                <a:spcPts val="0"/>
              </a:spcBef>
              <a:spcAft>
                <a:spcPts val="0"/>
              </a:spcAft>
              <a:buClr>
                <a:schemeClr val="dk1"/>
              </a:buClr>
              <a:buSzPts val="1100"/>
              <a:buFont typeface="Arial"/>
              <a:buNone/>
            </a:pPr>
            <a:r>
              <a:rPr lang="en"/>
              <a:t>the full system concept graphically, not just your robot. For your robot, show photos/videos of the</a:t>
            </a:r>
            <a:endParaRPr/>
          </a:p>
          <a:p>
            <a:pPr indent="0" lvl="0" marL="0" rtl="0" algn="l">
              <a:spcBef>
                <a:spcPts val="0"/>
              </a:spcBef>
              <a:spcAft>
                <a:spcPts val="0"/>
              </a:spcAft>
              <a:buClr>
                <a:schemeClr val="dk1"/>
              </a:buClr>
              <a:buSzPts val="1100"/>
              <a:buFont typeface="Arial"/>
              <a:buNone/>
            </a:pPr>
            <a:r>
              <a:rPr lang="en"/>
              <a:t>real system.</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7ac084fdd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7ac084fdd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standard was not created specifically for drone operations but was a longstanding regulation that governs the inter and intrastate air transportation of goods or mail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7c006cc7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7c006cc7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7c006cc7f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7c006cc7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75000"/>
              </a:lnSpc>
              <a:spcBef>
                <a:spcPts val="0"/>
              </a:spcBef>
              <a:spcAft>
                <a:spcPts val="0"/>
              </a:spcAft>
              <a:buClr>
                <a:srgbClr val="212529"/>
              </a:buClr>
              <a:buSzPts val="1350"/>
              <a:buChar char="●"/>
            </a:pPr>
            <a:r>
              <a:rPr lang="en" sz="1350">
                <a:solidFill>
                  <a:srgbClr val="212529"/>
                </a:solidFill>
                <a:highlight>
                  <a:srgbClr val="FFFFFF"/>
                </a:highlight>
              </a:rPr>
              <a:t>Aircraft are limited to those type certificated with 9 passenger seats or less,</a:t>
            </a:r>
            <a:endParaRPr sz="1350">
              <a:solidFill>
                <a:srgbClr val="212529"/>
              </a:solidFill>
              <a:highlight>
                <a:srgbClr val="FFFFFF"/>
              </a:highlight>
            </a:endParaRPr>
          </a:p>
          <a:p>
            <a:pPr indent="-314325" lvl="0" marL="457200" rtl="0" algn="l">
              <a:lnSpc>
                <a:spcPct val="175000"/>
              </a:lnSpc>
              <a:spcBef>
                <a:spcPts val="0"/>
              </a:spcBef>
              <a:spcAft>
                <a:spcPts val="0"/>
              </a:spcAft>
              <a:buClr>
                <a:srgbClr val="212529"/>
              </a:buClr>
              <a:buSzPts val="1350"/>
              <a:buChar char="●"/>
            </a:pPr>
            <a:r>
              <a:rPr lang="en" sz="1350">
                <a:solidFill>
                  <a:srgbClr val="212529"/>
                </a:solidFill>
                <a:highlight>
                  <a:srgbClr val="FFFFFF"/>
                </a:highlight>
              </a:rPr>
              <a:t>Operations are limited to the United States, Canada, Mexico, and the Caribbean,</a:t>
            </a:r>
            <a:endParaRPr sz="1350">
              <a:solidFill>
                <a:srgbClr val="212529"/>
              </a:solidFill>
              <a:highlight>
                <a:srgbClr val="FFFFFF"/>
              </a:highlight>
            </a:endParaRPr>
          </a:p>
          <a:p>
            <a:pPr indent="-314325" lvl="0" marL="457200" rtl="0" algn="l">
              <a:lnSpc>
                <a:spcPct val="175000"/>
              </a:lnSpc>
              <a:spcBef>
                <a:spcPts val="0"/>
              </a:spcBef>
              <a:spcAft>
                <a:spcPts val="0"/>
              </a:spcAft>
              <a:buClr>
                <a:srgbClr val="212529"/>
              </a:buClr>
              <a:buSzPts val="1350"/>
              <a:buChar char="●"/>
            </a:pPr>
            <a:r>
              <a:rPr lang="en" sz="1350">
                <a:solidFill>
                  <a:srgbClr val="212529"/>
                </a:solidFill>
                <a:highlight>
                  <a:srgbClr val="FFFFFF"/>
                </a:highlight>
              </a:rPr>
              <a:t>No Category II or Category III instrument approach operations are allowed.</a:t>
            </a:r>
            <a:endParaRPr sz="1350">
              <a:solidFill>
                <a:srgbClr val="2125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7c006cc7f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7c006cc7f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7c006cc7f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7c006cc7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7c006cc7f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7c006cc7f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82300" y="735100"/>
            <a:ext cx="67794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108346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rot="2700000">
            <a:off x="8464749" y="-278979"/>
            <a:ext cx="3932079" cy="8181508"/>
          </a:xfrm>
          <a:prstGeom prst="rect">
            <a:avLst/>
          </a:prstGeom>
          <a:solidFill>
            <a:srgbClr val="EA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0493760" y="3668558"/>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88380" y="3943339"/>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2700000">
            <a:off x="8260011" y="-3042054"/>
            <a:ext cx="3932079" cy="8181508"/>
          </a:xfrm>
          <a:prstGeom prst="rect">
            <a:avLst/>
          </a:prstGeom>
          <a:solidFill>
            <a:srgbClr val="EA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021875" y="4469799"/>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9060285" y="2089958"/>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711375" y="2939049"/>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767344" y="753048"/>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855978" y="52583"/>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9505611" y="187864"/>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2"/>
          <p:cNvGrpSpPr/>
          <p:nvPr/>
        </p:nvGrpSpPr>
        <p:grpSpPr>
          <a:xfrm>
            <a:off x="-5554662" y="-3010175"/>
            <a:ext cx="10495950" cy="13129550"/>
            <a:chOff x="-5630862" y="-3010175"/>
            <a:chExt cx="10495950" cy="13129550"/>
          </a:xfrm>
        </p:grpSpPr>
        <p:sp>
          <p:nvSpPr>
            <p:cNvPr id="24" name="Google Shape;24;p2"/>
            <p:cNvSpPr/>
            <p:nvPr/>
          </p:nvSpPr>
          <p:spPr>
            <a:xfrm flipH="1" rot="-2700000">
              <a:off x="-1383751" y="1745821"/>
              <a:ext cx="3932079" cy="8181508"/>
            </a:xfrm>
            <a:prstGeom prst="rect">
              <a:avLst/>
            </a:prstGeom>
            <a:solidFill>
              <a:srgbClr val="EA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RP - VTOL Drones. Made in USA." id="25" name="Google Shape;25;p2"/>
            <p:cNvPicPr preferRelativeResize="0"/>
            <p:nvPr/>
          </p:nvPicPr>
          <p:blipFill>
            <a:blip r:embed="rId2">
              <a:alphaModFix/>
            </a:blip>
            <a:stretch>
              <a:fillRect/>
            </a:stretch>
          </p:blipFill>
          <p:spPr>
            <a:xfrm rot="-6300000">
              <a:off x="-452105" y="1361550"/>
              <a:ext cx="652925" cy="652925"/>
            </a:xfrm>
            <a:prstGeom prst="rect">
              <a:avLst/>
            </a:prstGeom>
            <a:noFill/>
            <a:ln>
              <a:noFill/>
            </a:ln>
          </p:spPr>
        </p:pic>
        <p:grpSp>
          <p:nvGrpSpPr>
            <p:cNvPr id="26" name="Google Shape;26;p2"/>
            <p:cNvGrpSpPr/>
            <p:nvPr/>
          </p:nvGrpSpPr>
          <p:grpSpPr>
            <a:xfrm>
              <a:off x="-5630862" y="-3010175"/>
              <a:ext cx="8565600" cy="8565600"/>
              <a:chOff x="-4564062" y="-3010175"/>
              <a:chExt cx="8565600" cy="8565600"/>
            </a:xfrm>
          </p:grpSpPr>
          <p:sp>
            <p:nvSpPr>
              <p:cNvPr id="27" name="Google Shape;27;p2"/>
              <p:cNvSpPr/>
              <p:nvPr/>
            </p:nvSpPr>
            <p:spPr>
              <a:xfrm rot="-8100000">
                <a:off x="-2247301" y="-2818129"/>
                <a:ext cx="3932079" cy="8181508"/>
              </a:xfrm>
              <a:prstGeom prst="rect">
                <a:avLst/>
              </a:prstGeom>
              <a:solidFill>
                <a:srgbClr val="EA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64178" y="432833"/>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28261" y="2295039"/>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602331" y="3067623"/>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914378" y="347008"/>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68894" y="1106573"/>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297906" y="3626723"/>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7397" y="4572983"/>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292236" y="4746464"/>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6" name="Google Shape;9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7" name="Google Shape;9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3"/>
          <p:cNvSpPr/>
          <p:nvPr/>
        </p:nvSpPr>
        <p:spPr>
          <a:xfrm>
            <a:off x="-9200" y="0"/>
            <a:ext cx="3098400" cy="5143500"/>
          </a:xfrm>
          <a:prstGeom prst="rect">
            <a:avLst/>
          </a:prstGeom>
          <a:solidFill>
            <a:srgbClr val="EA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2210425" y="-12"/>
            <a:ext cx="5299619" cy="5555426"/>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rgbClr val="9FC5E8"/>
            </a:solidFill>
            <a:prstDash val="dot"/>
            <a:round/>
            <a:headEnd len="med" w="med" type="none"/>
            <a:tailEnd len="med" w="med" type="none"/>
          </a:ln>
        </p:spPr>
      </p:sp>
      <p:sp>
        <p:nvSpPr>
          <p:cNvPr id="39" name="Google Shape;39;p3"/>
          <p:cNvSpPr txBox="1"/>
          <p:nvPr>
            <p:ph type="title"/>
          </p:nvPr>
        </p:nvSpPr>
        <p:spPr>
          <a:xfrm>
            <a:off x="3844325" y="2150850"/>
            <a:ext cx="4494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3"/>
          <p:cNvSpPr/>
          <p:nvPr/>
        </p:nvSpPr>
        <p:spPr>
          <a:xfrm>
            <a:off x="1783010" y="1319583"/>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24955" y="2216814"/>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671500" y="3455499"/>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3"/>
          <p:cNvGrpSpPr/>
          <p:nvPr/>
        </p:nvGrpSpPr>
        <p:grpSpPr>
          <a:xfrm flipH="1">
            <a:off x="7165450" y="562475"/>
            <a:ext cx="1173375" cy="88200"/>
            <a:chOff x="822825" y="450975"/>
            <a:chExt cx="1173375" cy="88200"/>
          </a:xfrm>
        </p:grpSpPr>
        <p:sp>
          <p:nvSpPr>
            <p:cNvPr id="45" name="Google Shape;45;p3"/>
            <p:cNvSpPr/>
            <p:nvPr/>
          </p:nvSpPr>
          <p:spPr>
            <a:xfrm>
              <a:off x="1233600" y="450975"/>
              <a:ext cx="762600" cy="88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822825" y="450975"/>
              <a:ext cx="86400" cy="88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959750" y="450975"/>
              <a:ext cx="86400" cy="88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096675" y="450975"/>
              <a:ext cx="86400" cy="88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219860" y="4510208"/>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48250" y="230374"/>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RP - VTOL Drones. Made in USA." id="51" name="Google Shape;51;p3"/>
          <p:cNvPicPr preferRelativeResize="0"/>
          <p:nvPr/>
        </p:nvPicPr>
        <p:blipFill>
          <a:blip r:embed="rId2">
            <a:alphaModFix/>
          </a:blip>
          <a:stretch>
            <a:fillRect/>
          </a:stretch>
        </p:blipFill>
        <p:spPr>
          <a:xfrm rot="4500000">
            <a:off x="714900" y="1667749"/>
            <a:ext cx="652925" cy="652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p:nvPr/>
        </p:nvSpPr>
        <p:spPr>
          <a:xfrm>
            <a:off x="-9200" y="0"/>
            <a:ext cx="9153300" cy="871200"/>
          </a:xfrm>
          <a:prstGeom prst="rect">
            <a:avLst/>
          </a:prstGeom>
          <a:solidFill>
            <a:srgbClr val="EA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5107450" y="0"/>
            <a:ext cx="4036459" cy="823540"/>
          </a:xfrm>
          <a:custGeom>
            <a:rect b="b" l="l" r="r" t="t"/>
            <a:pathLst>
              <a:path extrusionOk="0" h="108754" w="269187">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cap="flat" cmpd="sng" w="19050">
            <a:solidFill>
              <a:srgbClr val="9FC5E8"/>
            </a:solidFill>
            <a:prstDash val="dot"/>
            <a:round/>
            <a:headEnd len="med" w="med" type="none"/>
            <a:tailEnd len="med" w="med" type="none"/>
          </a:ln>
        </p:spPr>
      </p:sp>
      <p:sp>
        <p:nvSpPr>
          <p:cNvPr id="55" name="Google Shape;55;p4"/>
          <p:cNvSpPr/>
          <p:nvPr/>
        </p:nvSpPr>
        <p:spPr>
          <a:xfrm>
            <a:off x="5818485" y="76208"/>
            <a:ext cx="757010" cy="274783"/>
          </a:xfrm>
          <a:custGeom>
            <a:rect b="b" l="l" r="r" t="t"/>
            <a:pathLst>
              <a:path extrusionOk="0" h="2277" w="6273">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8472443" y="327464"/>
            <a:ext cx="628850" cy="227115"/>
          </a:xfrm>
          <a:custGeom>
            <a:rect b="b" l="l" r="r" t="t"/>
            <a:pathLst>
              <a:path extrusionOk="0" h="1882" w="5211">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6954638" y="625974"/>
            <a:ext cx="1292939" cy="332104"/>
          </a:xfrm>
          <a:custGeom>
            <a:rect b="b" l="l" r="r" t="t"/>
            <a:pathLst>
              <a:path extrusionOk="0" h="2752" w="10714">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txBox="1"/>
          <p:nvPr/>
        </p:nvSpPr>
        <p:spPr>
          <a:xfrm>
            <a:off x="3447000" y="2019975"/>
            <a:ext cx="4977000" cy="82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4200">
              <a:solidFill>
                <a:srgbClr val="FFFFFF"/>
              </a:solidFill>
              <a:highlight>
                <a:srgbClr val="5669F4"/>
              </a:highlight>
              <a:latin typeface="Lexend Deca"/>
              <a:ea typeface="Lexend Deca"/>
              <a:cs typeface="Lexend Deca"/>
              <a:sym typeface="Lexend Deca"/>
            </a:endParaRPr>
          </a:p>
        </p:txBody>
      </p:sp>
      <p:sp>
        <p:nvSpPr>
          <p:cNvPr id="59" name="Google Shape;59;p4"/>
          <p:cNvSpPr txBox="1"/>
          <p:nvPr/>
        </p:nvSpPr>
        <p:spPr>
          <a:xfrm>
            <a:off x="3447000" y="2931000"/>
            <a:ext cx="49770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000000"/>
              </a:solidFill>
              <a:latin typeface="M PLUS Rounded 1c"/>
              <a:ea typeface="M PLUS Rounded 1c"/>
              <a:cs typeface="M PLUS Rounded 1c"/>
              <a:sym typeface="M PLUS Rounded 1c"/>
            </a:endParaRPr>
          </a:p>
        </p:txBody>
      </p:sp>
      <p:grpSp>
        <p:nvGrpSpPr>
          <p:cNvPr id="60" name="Google Shape;60;p4"/>
          <p:cNvGrpSpPr/>
          <p:nvPr/>
        </p:nvGrpSpPr>
        <p:grpSpPr>
          <a:xfrm flipH="1">
            <a:off x="7165450" y="4603500"/>
            <a:ext cx="1173375" cy="88200"/>
            <a:chOff x="822825" y="450975"/>
            <a:chExt cx="1173375" cy="88200"/>
          </a:xfrm>
        </p:grpSpPr>
        <p:sp>
          <p:nvSpPr>
            <p:cNvPr id="61" name="Google Shape;61;p4"/>
            <p:cNvSpPr/>
            <p:nvPr/>
          </p:nvSpPr>
          <p:spPr>
            <a:xfrm>
              <a:off x="1233600" y="450975"/>
              <a:ext cx="762600" cy="88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822825" y="450975"/>
              <a:ext cx="86400" cy="88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959750" y="450975"/>
              <a:ext cx="86400" cy="88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096675" y="450975"/>
              <a:ext cx="86400" cy="88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4"/>
          <p:cNvSpPr txBox="1"/>
          <p:nvPr>
            <p:ph idx="1" type="body"/>
          </p:nvPr>
        </p:nvSpPr>
        <p:spPr>
          <a:xfrm>
            <a:off x="311700" y="1003813"/>
            <a:ext cx="8520600" cy="356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6" name="Google Shape;6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SRP - VTOL Drones. Made in USA." id="67" name="Google Shape;67;p4"/>
          <p:cNvPicPr preferRelativeResize="0"/>
          <p:nvPr/>
        </p:nvPicPr>
        <p:blipFill>
          <a:blip r:embed="rId2">
            <a:alphaModFix/>
          </a:blip>
          <a:stretch>
            <a:fillRect/>
          </a:stretch>
        </p:blipFill>
        <p:spPr>
          <a:xfrm rot="6047598">
            <a:off x="7165342" y="212877"/>
            <a:ext cx="397816" cy="397816"/>
          </a:xfrm>
          <a:prstGeom prst="rect">
            <a:avLst/>
          </a:prstGeom>
          <a:noFill/>
          <a:ln>
            <a:noFill/>
          </a:ln>
        </p:spPr>
      </p:pic>
      <p:sp>
        <p:nvSpPr>
          <p:cNvPr id="68" name="Google Shape;68;p4"/>
          <p:cNvSpPr txBox="1"/>
          <p:nvPr>
            <p:ph type="title"/>
          </p:nvPr>
        </p:nvSpPr>
        <p:spPr>
          <a:xfrm>
            <a:off x="235500" y="222450"/>
            <a:ext cx="53037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 name="Google Shape;72;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3" name="Google Shape;7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 name="Google Shape;7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SRP - VTOL Drones. Made in USA." id="77" name="Google Shape;77;p6"/>
          <p:cNvPicPr preferRelativeResize="0"/>
          <p:nvPr/>
        </p:nvPicPr>
        <p:blipFill>
          <a:blip r:embed="rId2">
            <a:alphaModFix/>
          </a:blip>
          <a:stretch>
            <a:fillRect/>
          </a:stretch>
        </p:blipFill>
        <p:spPr>
          <a:xfrm rot="2700000">
            <a:off x="7107825" y="3111850"/>
            <a:ext cx="1519375" cy="15193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 name="Google Shape;8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1" name="Google Shape;8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4" name="Google Shape;8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8" name="Google Shape;8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9" name="Google Shape;8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0" name="Google Shape;9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3" name="Google Shape;9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jpg"/><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g"/><Relationship Id="rId4" Type="http://schemas.openxmlformats.org/officeDocument/2006/relationships/hyperlink" Target="http://drive.google.com/file/d/1lXaGFkLFqZoteGOBr-VqQt87uvzwX5PU/view" TargetMode="External"/><Relationship Id="rId5" Type="http://schemas.openxmlformats.org/officeDocument/2006/relationships/image" Target="../media/image7.png"/><Relationship Id="rId6"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3"/>
          <p:cNvSpPr txBox="1"/>
          <p:nvPr>
            <p:ph idx="1" type="subTitle"/>
          </p:nvPr>
        </p:nvSpPr>
        <p:spPr>
          <a:xfrm>
            <a:off x="311700" y="3500525"/>
            <a:ext cx="8520600" cy="14148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sz="2700"/>
              <a:t>Standards &amp; Regulations Presentation</a:t>
            </a:r>
            <a:endParaRPr sz="2700"/>
          </a:p>
          <a:p>
            <a:pPr indent="0" lvl="0" marL="0" rtl="0" algn="ctr">
              <a:lnSpc>
                <a:spcPct val="115000"/>
              </a:lnSpc>
              <a:spcBef>
                <a:spcPts val="0"/>
              </a:spcBef>
              <a:spcAft>
                <a:spcPts val="0"/>
              </a:spcAft>
              <a:buNone/>
            </a:pPr>
            <a:r>
              <a:rPr lang="en" sz="2600"/>
              <a:t>9th November 2022</a:t>
            </a:r>
            <a:endParaRPr sz="2700"/>
          </a:p>
        </p:txBody>
      </p:sp>
      <p:pic>
        <p:nvPicPr>
          <p:cNvPr id="105" name="Google Shape;105;p13"/>
          <p:cNvPicPr preferRelativeResize="0"/>
          <p:nvPr/>
        </p:nvPicPr>
        <p:blipFill>
          <a:blip r:embed="rId3">
            <a:alphaModFix/>
          </a:blip>
          <a:stretch>
            <a:fillRect/>
          </a:stretch>
        </p:blipFill>
        <p:spPr>
          <a:xfrm>
            <a:off x="1666050" y="442175"/>
            <a:ext cx="6116700" cy="3058350"/>
          </a:xfrm>
          <a:prstGeom prst="rect">
            <a:avLst/>
          </a:prstGeom>
          <a:noFill/>
          <a:ln>
            <a:noFill/>
          </a:ln>
        </p:spPr>
      </p:pic>
      <p:sp>
        <p:nvSpPr>
          <p:cNvPr id="106" name="Google Shape;106;p13"/>
          <p:cNvSpPr txBox="1"/>
          <p:nvPr>
            <p:ph idx="12" type="sldNum"/>
          </p:nvPr>
        </p:nvSpPr>
        <p:spPr>
          <a:xfrm>
            <a:off x="108346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MRSD | Master of Science – Robotic Systems Development Program Logo" id="107" name="Google Shape;107;p13"/>
          <p:cNvPicPr preferRelativeResize="0"/>
          <p:nvPr/>
        </p:nvPicPr>
        <p:blipFill rotWithShape="1">
          <a:blip r:embed="rId4">
            <a:alphaModFix/>
          </a:blip>
          <a:srcRect b="0" l="0" r="37628" t="0"/>
          <a:stretch/>
        </p:blipFill>
        <p:spPr>
          <a:xfrm>
            <a:off x="3606350" y="4663225"/>
            <a:ext cx="2523085" cy="393600"/>
          </a:xfrm>
          <a:prstGeom prst="rect">
            <a:avLst/>
          </a:prstGeom>
          <a:noFill/>
          <a:ln>
            <a:noFill/>
          </a:ln>
        </p:spPr>
      </p:pic>
      <p:pic>
        <p:nvPicPr>
          <p:cNvPr descr="Carnegie Mellon University - Wikipedia" id="108" name="Google Shape;108;p13"/>
          <p:cNvPicPr preferRelativeResize="0"/>
          <p:nvPr/>
        </p:nvPicPr>
        <p:blipFill>
          <a:blip r:embed="rId5">
            <a:alphaModFix/>
          </a:blip>
          <a:stretch>
            <a:fillRect/>
          </a:stretch>
        </p:blipFill>
        <p:spPr>
          <a:xfrm>
            <a:off x="3014575" y="4585675"/>
            <a:ext cx="548699" cy="54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idx="1" type="body"/>
          </p:nvPr>
        </p:nvSpPr>
        <p:spPr>
          <a:xfrm>
            <a:off x="311700" y="1003825"/>
            <a:ext cx="4260300" cy="35652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Company Ownership</a:t>
            </a:r>
            <a:endParaRPr/>
          </a:p>
          <a:p>
            <a:pPr indent="-342900" lvl="0" marL="457200" rtl="0" algn="l">
              <a:spcBef>
                <a:spcPts val="1200"/>
              </a:spcBef>
              <a:spcAft>
                <a:spcPts val="0"/>
              </a:spcAft>
              <a:buSzPts val="1800"/>
              <a:buChar char="●"/>
            </a:pPr>
            <a:r>
              <a:rPr lang="en"/>
              <a:t>Principal Base of Operation</a:t>
            </a:r>
            <a:endParaRPr/>
          </a:p>
          <a:p>
            <a:pPr indent="-342900" lvl="0" marL="457200" rtl="0" algn="l">
              <a:spcBef>
                <a:spcPts val="1000"/>
              </a:spcBef>
              <a:spcAft>
                <a:spcPts val="0"/>
              </a:spcAft>
              <a:buSzPts val="1800"/>
              <a:buChar char="●"/>
            </a:pPr>
            <a:r>
              <a:rPr lang="en"/>
              <a:t>Aircraft</a:t>
            </a:r>
            <a:endParaRPr/>
          </a:p>
          <a:p>
            <a:pPr indent="-342900" lvl="0" marL="457200" rtl="0" algn="l">
              <a:spcBef>
                <a:spcPts val="1000"/>
              </a:spcBef>
              <a:spcAft>
                <a:spcPts val="0"/>
              </a:spcAft>
              <a:buSzPts val="1800"/>
              <a:buChar char="●"/>
            </a:pPr>
            <a:r>
              <a:rPr lang="en"/>
              <a:t>Maintenance Requirements</a:t>
            </a:r>
            <a:endParaRPr/>
          </a:p>
          <a:p>
            <a:pPr indent="-342900" lvl="0" marL="457200" rtl="0" algn="l">
              <a:spcBef>
                <a:spcPts val="1000"/>
              </a:spcBef>
              <a:spcAft>
                <a:spcPts val="0"/>
              </a:spcAft>
              <a:buSzPts val="1800"/>
              <a:buChar char="●"/>
            </a:pPr>
            <a:r>
              <a:rPr lang="en"/>
              <a:t>Economic Authority</a:t>
            </a:r>
            <a:endParaRPr/>
          </a:p>
          <a:p>
            <a:pPr indent="-342900" lvl="0" marL="457200" rtl="0" algn="l">
              <a:spcBef>
                <a:spcPts val="1000"/>
              </a:spcBef>
              <a:spcAft>
                <a:spcPts val="0"/>
              </a:spcAft>
              <a:buSzPts val="1800"/>
              <a:buChar char="●"/>
            </a:pPr>
            <a:r>
              <a:rPr lang="en"/>
              <a:t>Insurance</a:t>
            </a:r>
            <a:endParaRPr/>
          </a:p>
          <a:p>
            <a:pPr indent="-342900" lvl="0" marL="457200" rtl="0" algn="l">
              <a:spcBef>
                <a:spcPts val="1000"/>
              </a:spcBef>
              <a:spcAft>
                <a:spcPts val="1200"/>
              </a:spcAft>
              <a:buSzPts val="1800"/>
              <a:buChar char="●"/>
            </a:pPr>
            <a:r>
              <a:rPr lang="en"/>
              <a:t>Management Personnel (For Standard Certification</a:t>
            </a:r>
            <a:r>
              <a:rPr lang="en"/>
              <a:t>)</a:t>
            </a:r>
            <a:endParaRPr/>
          </a:p>
        </p:txBody>
      </p:sp>
      <p:sp>
        <p:nvSpPr>
          <p:cNvPr id="204" name="Google Shape;20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22"/>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 for </a:t>
            </a:r>
            <a:r>
              <a:rPr lang="en"/>
              <a:t>Certification</a:t>
            </a:r>
            <a:endParaRPr/>
          </a:p>
        </p:txBody>
      </p:sp>
      <p:sp>
        <p:nvSpPr>
          <p:cNvPr id="206" name="Google Shape;206;p22"/>
          <p:cNvSpPr txBox="1"/>
          <p:nvPr/>
        </p:nvSpPr>
        <p:spPr>
          <a:xfrm>
            <a:off x="4572000" y="1003825"/>
            <a:ext cx="4326600" cy="3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Manuals</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Training Programs</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Drug &amp; Alcohol Programs</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TSA Requirements</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Minimum Equipment List</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Proving and Validation Testing</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1000"/>
              </a:spcBef>
              <a:spcAft>
                <a:spcPts val="1000"/>
              </a:spcAft>
              <a:buClr>
                <a:schemeClr val="dk2"/>
              </a:buClr>
              <a:buSzPts val="1800"/>
              <a:buFont typeface="Proxima Nova"/>
              <a:buChar char="●"/>
            </a:pPr>
            <a:r>
              <a:rPr lang="en" sz="1800">
                <a:solidFill>
                  <a:schemeClr val="dk2"/>
                </a:solidFill>
                <a:latin typeface="Proxima Nova"/>
                <a:ea typeface="Proxima Nova"/>
                <a:cs typeface="Proxima Nova"/>
                <a:sym typeface="Proxima Nova"/>
              </a:rPr>
              <a:t>Adhere to the Pilots Records Improvement Act of 1996</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idx="1" type="body"/>
          </p:nvPr>
        </p:nvSpPr>
        <p:spPr>
          <a:xfrm>
            <a:off x="311700" y="1003825"/>
            <a:ext cx="8160900" cy="35652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Company Ownership</a:t>
            </a:r>
            <a:endParaRPr/>
          </a:p>
          <a:p>
            <a:pPr indent="-342900" lvl="0" marL="457200" rtl="0" algn="l">
              <a:spcBef>
                <a:spcPts val="1200"/>
              </a:spcBef>
              <a:spcAft>
                <a:spcPts val="0"/>
              </a:spcAft>
              <a:buSzPts val="1800"/>
              <a:buChar char="●"/>
            </a:pPr>
            <a:r>
              <a:rPr lang="en"/>
              <a:t>Principal Base of Operation</a:t>
            </a:r>
            <a:endParaRPr/>
          </a:p>
          <a:p>
            <a:pPr indent="-342900" lvl="0" marL="457200" rtl="0" algn="l">
              <a:spcBef>
                <a:spcPts val="1000"/>
              </a:spcBef>
              <a:spcAft>
                <a:spcPts val="0"/>
              </a:spcAft>
              <a:buSzPts val="1800"/>
              <a:buChar char="●"/>
            </a:pPr>
            <a:r>
              <a:rPr lang="en"/>
              <a:t>Insurance</a:t>
            </a:r>
            <a:endParaRPr/>
          </a:p>
          <a:p>
            <a:pPr indent="-342900" lvl="0" marL="457200" rtl="0" algn="l">
              <a:spcBef>
                <a:spcPts val="1000"/>
              </a:spcBef>
              <a:spcAft>
                <a:spcPts val="0"/>
              </a:spcAft>
              <a:buSzPts val="1800"/>
              <a:buChar char="●"/>
            </a:pPr>
            <a:r>
              <a:rPr lang="en"/>
              <a:t>Management Personnel (For Standard Certification)</a:t>
            </a:r>
            <a:endParaRPr/>
          </a:p>
          <a:p>
            <a:pPr indent="-342900" lvl="0" marL="457200" rtl="0" algn="l">
              <a:spcBef>
                <a:spcPts val="1200"/>
              </a:spcBef>
              <a:spcAft>
                <a:spcPts val="1000"/>
              </a:spcAft>
              <a:buSzPts val="1800"/>
              <a:buChar char="●"/>
            </a:pPr>
            <a:r>
              <a:rPr lang="en"/>
              <a:t>Proving and Validation Testing</a:t>
            </a:r>
            <a:endParaRPr/>
          </a:p>
        </p:txBody>
      </p:sp>
      <p:sp>
        <p:nvSpPr>
          <p:cNvPr id="212" name="Google Shape;21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23"/>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 for Certification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4"/>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 for Certification</a:t>
            </a:r>
            <a:endParaRPr/>
          </a:p>
        </p:txBody>
      </p:sp>
      <p:sp>
        <p:nvSpPr>
          <p:cNvPr id="220" name="Google Shape;220;p24"/>
          <p:cNvSpPr txBox="1"/>
          <p:nvPr>
            <p:ph idx="1" type="body"/>
          </p:nvPr>
        </p:nvSpPr>
        <p:spPr>
          <a:xfrm>
            <a:off x="311700" y="1003825"/>
            <a:ext cx="8378700" cy="35652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b="1" lang="en"/>
              <a:t>Company Ownership</a:t>
            </a:r>
            <a:endParaRPr b="1"/>
          </a:p>
          <a:p>
            <a:pPr indent="-342900" lvl="0" marL="457200" rtl="0" algn="l">
              <a:lnSpc>
                <a:spcPct val="105000"/>
              </a:lnSpc>
              <a:spcBef>
                <a:spcPts val="1200"/>
              </a:spcBef>
              <a:spcAft>
                <a:spcPts val="0"/>
              </a:spcAft>
              <a:buSzPts val="1800"/>
              <a:buChar char="●"/>
            </a:pPr>
            <a:r>
              <a:rPr lang="en"/>
              <a:t>Applicant</a:t>
            </a:r>
            <a:endParaRPr/>
          </a:p>
          <a:p>
            <a:pPr indent="-317500" lvl="1" marL="914400" rtl="0" algn="l">
              <a:lnSpc>
                <a:spcPct val="105000"/>
              </a:lnSpc>
              <a:spcBef>
                <a:spcPts val="800"/>
              </a:spcBef>
              <a:spcAft>
                <a:spcPts val="0"/>
              </a:spcAft>
              <a:buSzPts val="1400"/>
              <a:buChar char="○"/>
            </a:pPr>
            <a:r>
              <a:rPr lang="en"/>
              <a:t>Citizen of the United States of America</a:t>
            </a:r>
            <a:endParaRPr/>
          </a:p>
          <a:p>
            <a:pPr indent="-342900" lvl="0" marL="457200" rtl="0" algn="l">
              <a:lnSpc>
                <a:spcPct val="85000"/>
              </a:lnSpc>
              <a:spcBef>
                <a:spcPts val="800"/>
              </a:spcBef>
              <a:spcAft>
                <a:spcPts val="0"/>
              </a:spcAft>
              <a:buSzPts val="1800"/>
              <a:buChar char="●"/>
            </a:pPr>
            <a:r>
              <a:rPr lang="en"/>
              <a:t>Partnership</a:t>
            </a:r>
            <a:endParaRPr/>
          </a:p>
          <a:p>
            <a:pPr indent="-317500" lvl="1" marL="914400" rtl="0" algn="l">
              <a:lnSpc>
                <a:spcPct val="85000"/>
              </a:lnSpc>
              <a:spcBef>
                <a:spcPts val="600"/>
              </a:spcBef>
              <a:spcAft>
                <a:spcPts val="0"/>
              </a:spcAft>
              <a:buSzPts val="1400"/>
              <a:buChar char="○"/>
            </a:pPr>
            <a:r>
              <a:rPr lang="en"/>
              <a:t>Each member must be a US Citizen</a:t>
            </a:r>
            <a:endParaRPr/>
          </a:p>
          <a:p>
            <a:pPr indent="-342900" lvl="0" marL="457200" rtl="0" algn="l">
              <a:lnSpc>
                <a:spcPct val="85000"/>
              </a:lnSpc>
              <a:spcBef>
                <a:spcPts val="600"/>
              </a:spcBef>
              <a:spcAft>
                <a:spcPts val="0"/>
              </a:spcAft>
              <a:buSzPts val="1800"/>
              <a:buChar char="●"/>
            </a:pPr>
            <a:r>
              <a:rPr lang="en"/>
              <a:t>Corporation or Association</a:t>
            </a:r>
            <a:endParaRPr/>
          </a:p>
          <a:p>
            <a:pPr indent="-317500" lvl="1" marL="914400" rtl="0" algn="l">
              <a:lnSpc>
                <a:spcPct val="85000"/>
              </a:lnSpc>
              <a:spcBef>
                <a:spcPts val="600"/>
              </a:spcBef>
              <a:spcAft>
                <a:spcPts val="0"/>
              </a:spcAft>
              <a:buSzPts val="1400"/>
              <a:buChar char="○"/>
            </a:pPr>
            <a:r>
              <a:rPr lang="en"/>
              <a:t>President and two-thirds of board of directors must be US citizens</a:t>
            </a:r>
            <a:endParaRPr/>
          </a:p>
          <a:p>
            <a:pPr indent="-317500" lvl="1" marL="914400" rtl="0" algn="l">
              <a:lnSpc>
                <a:spcPct val="85000"/>
              </a:lnSpc>
              <a:spcBef>
                <a:spcPts val="600"/>
              </a:spcBef>
              <a:spcAft>
                <a:spcPts val="0"/>
              </a:spcAft>
              <a:buSzPts val="1400"/>
              <a:buChar char="○"/>
            </a:pPr>
            <a:r>
              <a:rPr lang="en"/>
              <a:t>At least 75% of voting interest must be controlled by US citizens</a:t>
            </a:r>
            <a:endParaRPr/>
          </a:p>
          <a:p>
            <a:pPr indent="0" lvl="0" marL="0" rtl="0" algn="l">
              <a:lnSpc>
                <a:spcPct val="85000"/>
              </a:lnSpc>
              <a:spcBef>
                <a:spcPts val="600"/>
              </a:spcBef>
              <a:spcAft>
                <a:spcPts val="600"/>
              </a:spcAft>
              <a:buNone/>
            </a:pPr>
            <a:r>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25"/>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 for Certification</a:t>
            </a:r>
            <a:endParaRPr/>
          </a:p>
        </p:txBody>
      </p:sp>
      <p:sp>
        <p:nvSpPr>
          <p:cNvPr id="227" name="Google Shape;227;p25"/>
          <p:cNvSpPr txBox="1"/>
          <p:nvPr>
            <p:ph idx="1" type="body"/>
          </p:nvPr>
        </p:nvSpPr>
        <p:spPr>
          <a:xfrm>
            <a:off x="311700" y="1003825"/>
            <a:ext cx="8378700" cy="35652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b="1" lang="en"/>
              <a:t>Principal Base of Operation</a:t>
            </a:r>
            <a:endParaRPr b="1"/>
          </a:p>
          <a:p>
            <a:pPr indent="-342900" lvl="0" marL="457200" rtl="0" algn="l">
              <a:lnSpc>
                <a:spcPct val="105000"/>
              </a:lnSpc>
              <a:spcBef>
                <a:spcPts val="1200"/>
              </a:spcBef>
              <a:spcAft>
                <a:spcPts val="0"/>
              </a:spcAft>
              <a:buSzPts val="1800"/>
              <a:buChar char="●"/>
            </a:pPr>
            <a:r>
              <a:rPr lang="en"/>
              <a:t>Established physical location for principal base of operation</a:t>
            </a:r>
            <a:endParaRPr/>
          </a:p>
          <a:p>
            <a:pPr indent="-317500" lvl="1" marL="914400" rtl="0" algn="l">
              <a:lnSpc>
                <a:spcPct val="85000"/>
              </a:lnSpc>
              <a:spcBef>
                <a:spcPts val="800"/>
              </a:spcBef>
              <a:spcAft>
                <a:spcPts val="0"/>
              </a:spcAft>
              <a:buSzPts val="1400"/>
              <a:buChar char="○"/>
            </a:pPr>
            <a:r>
              <a:rPr lang="en"/>
              <a:t>Documentation of ownership</a:t>
            </a:r>
            <a:endParaRPr/>
          </a:p>
          <a:p>
            <a:pPr indent="-317500" lvl="1" marL="914400" rtl="0" algn="l">
              <a:lnSpc>
                <a:spcPct val="85000"/>
              </a:lnSpc>
              <a:spcBef>
                <a:spcPts val="600"/>
              </a:spcBef>
              <a:spcAft>
                <a:spcPts val="0"/>
              </a:spcAft>
              <a:buSzPts val="1400"/>
              <a:buChar char="○"/>
            </a:pPr>
            <a:r>
              <a:rPr lang="en"/>
              <a:t>Lease agreement</a:t>
            </a:r>
            <a:endParaRPr/>
          </a:p>
          <a:p>
            <a:pPr indent="-317500" lvl="1" marL="914400" rtl="0" algn="l">
              <a:lnSpc>
                <a:spcPct val="85000"/>
              </a:lnSpc>
              <a:spcBef>
                <a:spcPts val="600"/>
              </a:spcBef>
              <a:spcAft>
                <a:spcPts val="0"/>
              </a:spcAft>
              <a:buSzPts val="1400"/>
              <a:buChar char="○"/>
            </a:pPr>
            <a:r>
              <a:rPr lang="en"/>
              <a:t>Letter of intent that it has established a physical location for its principal base of operation.</a:t>
            </a:r>
            <a:endParaRPr/>
          </a:p>
          <a:p>
            <a:pPr indent="0" lvl="0" marL="0" rtl="0" algn="l">
              <a:spcBef>
                <a:spcPts val="1000"/>
              </a:spcBef>
              <a:spcAft>
                <a:spcPts val="0"/>
              </a:spcAft>
              <a:buNone/>
            </a:pPr>
            <a:r>
              <a:rPr b="1" lang="en"/>
              <a:t>Insurance</a:t>
            </a:r>
            <a:endParaRPr/>
          </a:p>
          <a:p>
            <a:pPr indent="-342900" lvl="0" marL="457200" rtl="0" algn="l">
              <a:lnSpc>
                <a:spcPct val="105000"/>
              </a:lnSpc>
              <a:spcBef>
                <a:spcPts val="800"/>
              </a:spcBef>
              <a:spcAft>
                <a:spcPts val="0"/>
              </a:spcAft>
              <a:buSzPts val="1800"/>
              <a:buChar char="●"/>
            </a:pPr>
            <a:r>
              <a:rPr lang="en"/>
              <a:t>Aircraft accident liability insurance</a:t>
            </a:r>
            <a:endParaRPr/>
          </a:p>
          <a:p>
            <a:pPr indent="-317500" lvl="1" marL="914400" rtl="0" algn="l">
              <a:lnSpc>
                <a:spcPct val="85000"/>
              </a:lnSpc>
              <a:spcBef>
                <a:spcPts val="800"/>
              </a:spcBef>
              <a:spcAft>
                <a:spcPts val="0"/>
              </a:spcAft>
              <a:buSzPts val="1400"/>
              <a:buChar char="○"/>
            </a:pPr>
            <a:r>
              <a:rPr lang="en"/>
              <a:t>14 CFR Part 205</a:t>
            </a:r>
            <a:endParaRPr/>
          </a:p>
          <a:p>
            <a:pPr indent="-342900" lvl="0" marL="457200" rtl="0" algn="l">
              <a:lnSpc>
                <a:spcPct val="85000"/>
              </a:lnSpc>
              <a:spcBef>
                <a:spcPts val="600"/>
              </a:spcBef>
              <a:spcAft>
                <a:spcPts val="600"/>
              </a:spcAft>
              <a:buSzPts val="1800"/>
              <a:buChar char="●"/>
            </a:pPr>
            <a:r>
              <a:rPr lang="en"/>
              <a:t>Filed using US Air Carriers Certificate of Insurance (OST Form 6410)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idx="1" type="body"/>
          </p:nvPr>
        </p:nvSpPr>
        <p:spPr>
          <a:xfrm>
            <a:off x="311700" y="1003813"/>
            <a:ext cx="8520600" cy="3565200"/>
          </a:xfrm>
          <a:prstGeom prst="rect">
            <a:avLst/>
          </a:prstGeom>
        </p:spPr>
        <p:txBody>
          <a:bodyPr anchorCtr="0" anchor="t" bIns="91425" lIns="91425" spcFirstLastPara="1" rIns="91425" wrap="square" tIns="91425">
            <a:normAutofit lnSpcReduction="10000"/>
          </a:bodyPr>
          <a:lstStyle/>
          <a:p>
            <a:pPr indent="0" lvl="0" marL="0" rtl="0" algn="l">
              <a:spcBef>
                <a:spcPts val="1000"/>
              </a:spcBef>
              <a:spcAft>
                <a:spcPts val="0"/>
              </a:spcAft>
              <a:buNone/>
            </a:pPr>
            <a:r>
              <a:rPr b="1" lang="en"/>
              <a:t>Management</a:t>
            </a:r>
            <a:r>
              <a:rPr b="1" lang="en"/>
              <a:t> Personnel</a:t>
            </a:r>
            <a:endParaRPr b="1"/>
          </a:p>
          <a:p>
            <a:pPr indent="-342900" lvl="0" marL="457200" rtl="0" algn="l">
              <a:spcBef>
                <a:spcPts val="1200"/>
              </a:spcBef>
              <a:spcAft>
                <a:spcPts val="0"/>
              </a:spcAft>
              <a:buSzPts val="1800"/>
              <a:buChar char="●"/>
            </a:pPr>
            <a:r>
              <a:rPr lang="en"/>
              <a:t>Director of Operations</a:t>
            </a:r>
            <a:endParaRPr/>
          </a:p>
          <a:p>
            <a:pPr indent="-317500" lvl="1" marL="914400" rtl="0" algn="l">
              <a:spcBef>
                <a:spcPts val="1200"/>
              </a:spcBef>
              <a:spcAft>
                <a:spcPts val="0"/>
              </a:spcAft>
              <a:buSzPts val="1400"/>
              <a:buChar char="○"/>
            </a:pPr>
            <a:r>
              <a:rPr lang="en"/>
              <a:t>3 years supervisory/</a:t>
            </a:r>
            <a:r>
              <a:rPr lang="en"/>
              <a:t>managerial</a:t>
            </a:r>
            <a:r>
              <a:rPr lang="en"/>
              <a:t> experience in the past 6 years</a:t>
            </a:r>
            <a:endParaRPr/>
          </a:p>
          <a:p>
            <a:pPr indent="-342900" lvl="0" marL="457200" rtl="0" algn="l">
              <a:spcBef>
                <a:spcPts val="1000"/>
              </a:spcBef>
              <a:spcAft>
                <a:spcPts val="0"/>
              </a:spcAft>
              <a:buSzPts val="1800"/>
              <a:buChar char="●"/>
            </a:pPr>
            <a:r>
              <a:rPr lang="en"/>
              <a:t>Chief Pilot</a:t>
            </a:r>
            <a:endParaRPr/>
          </a:p>
          <a:p>
            <a:pPr indent="-317500" lvl="1" marL="914400" rtl="0" algn="l">
              <a:spcBef>
                <a:spcPts val="1000"/>
              </a:spcBef>
              <a:spcAft>
                <a:spcPts val="0"/>
              </a:spcAft>
              <a:buSzPts val="1400"/>
              <a:buChar char="○"/>
            </a:pPr>
            <a:r>
              <a:rPr lang="en"/>
              <a:t>Pilot license</a:t>
            </a:r>
            <a:endParaRPr/>
          </a:p>
          <a:p>
            <a:pPr indent="-317500" lvl="1" marL="914400" rtl="0" algn="l">
              <a:spcBef>
                <a:spcPts val="1000"/>
              </a:spcBef>
              <a:spcAft>
                <a:spcPts val="0"/>
              </a:spcAft>
              <a:buSzPts val="1400"/>
              <a:buChar char="○"/>
            </a:pPr>
            <a:r>
              <a:rPr lang="en"/>
              <a:t>3 years experience as PIC in the past 6 years</a:t>
            </a:r>
            <a:endParaRPr/>
          </a:p>
          <a:p>
            <a:pPr indent="-342900" lvl="0" marL="457200" rtl="0" algn="l">
              <a:spcBef>
                <a:spcPts val="1000"/>
              </a:spcBef>
              <a:spcAft>
                <a:spcPts val="0"/>
              </a:spcAft>
              <a:buSzPts val="1800"/>
              <a:buChar char="●"/>
            </a:pPr>
            <a:r>
              <a:rPr lang="en"/>
              <a:t>Director of Maintenance</a:t>
            </a:r>
            <a:endParaRPr/>
          </a:p>
          <a:p>
            <a:pPr indent="-317500" lvl="1" marL="914400" rtl="0" algn="l">
              <a:spcBef>
                <a:spcPts val="1000"/>
              </a:spcBef>
              <a:spcAft>
                <a:spcPts val="0"/>
              </a:spcAft>
              <a:buSzPts val="1400"/>
              <a:buChar char="○"/>
            </a:pPr>
            <a:r>
              <a:rPr lang="en"/>
              <a:t>3 year experience as certified mechanic in the past 6 years</a:t>
            </a:r>
            <a:endParaRPr/>
          </a:p>
          <a:p>
            <a:pPr indent="-317500" lvl="1" marL="914400" rtl="0" algn="l">
              <a:spcBef>
                <a:spcPts val="1000"/>
              </a:spcBef>
              <a:spcAft>
                <a:spcPts val="1200"/>
              </a:spcAft>
              <a:buSzPts val="1400"/>
              <a:buChar char="○"/>
            </a:pPr>
            <a:r>
              <a:rPr lang="en"/>
              <a:t>Includes experience maintaining same aircraft used by part 135 holder</a:t>
            </a:r>
            <a:endParaRPr/>
          </a:p>
        </p:txBody>
      </p:sp>
      <p:sp>
        <p:nvSpPr>
          <p:cNvPr id="233" name="Google Shape;23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26"/>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Requirements for Certification</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idx="1" type="body"/>
          </p:nvPr>
        </p:nvSpPr>
        <p:spPr>
          <a:xfrm>
            <a:off x="311700" y="1003813"/>
            <a:ext cx="8520600" cy="35652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b="1" lang="en"/>
              <a:t>Proving and Validation Testing</a:t>
            </a:r>
            <a:endParaRPr b="1"/>
          </a:p>
          <a:p>
            <a:pPr indent="-342900" lvl="0" marL="457200" rtl="0" algn="l">
              <a:spcBef>
                <a:spcPts val="1200"/>
              </a:spcBef>
              <a:spcAft>
                <a:spcPts val="0"/>
              </a:spcAft>
              <a:buSzPts val="1800"/>
              <a:buChar char="●"/>
            </a:pPr>
            <a:r>
              <a:rPr lang="en"/>
              <a:t>25 hours of tests</a:t>
            </a:r>
            <a:endParaRPr/>
          </a:p>
          <a:p>
            <a:pPr indent="-317500" lvl="1" marL="914400" rtl="0" algn="l">
              <a:spcBef>
                <a:spcPts val="1200"/>
              </a:spcBef>
              <a:spcAft>
                <a:spcPts val="0"/>
              </a:spcAft>
              <a:buSzPts val="1400"/>
              <a:buChar char="○"/>
            </a:pPr>
            <a:r>
              <a:rPr lang="en"/>
              <a:t>5 hours of night flight</a:t>
            </a:r>
            <a:endParaRPr/>
          </a:p>
          <a:p>
            <a:pPr indent="-317500" lvl="1" marL="914400" rtl="0" algn="l">
              <a:spcBef>
                <a:spcPts val="1000"/>
              </a:spcBef>
              <a:spcAft>
                <a:spcPts val="0"/>
              </a:spcAft>
              <a:buSzPts val="1400"/>
              <a:buChar char="○"/>
            </a:pPr>
            <a:r>
              <a:rPr lang="en"/>
              <a:t>5 instrument approach procedures under simulated or actual conditions</a:t>
            </a:r>
            <a:endParaRPr/>
          </a:p>
          <a:p>
            <a:pPr indent="-317500" lvl="1" marL="914400" rtl="0" algn="l">
              <a:spcBef>
                <a:spcPts val="1000"/>
              </a:spcBef>
              <a:spcAft>
                <a:spcPts val="0"/>
              </a:spcAft>
              <a:buSzPts val="1400"/>
              <a:buChar char="○"/>
            </a:pPr>
            <a:r>
              <a:rPr lang="en"/>
              <a:t>Entry into a representative number of en route airports</a:t>
            </a:r>
            <a:endParaRPr/>
          </a:p>
          <a:p>
            <a:pPr indent="-342900" lvl="0" marL="457200" rtl="0" algn="l">
              <a:spcBef>
                <a:spcPts val="1000"/>
              </a:spcBef>
              <a:spcAft>
                <a:spcPts val="0"/>
              </a:spcAft>
              <a:buSzPts val="1800"/>
              <a:buChar char="●"/>
            </a:pPr>
            <a:r>
              <a:rPr lang="en"/>
              <a:t>Administrator may authorize deviations under special circumstances</a:t>
            </a:r>
            <a:endParaRPr/>
          </a:p>
          <a:p>
            <a:pPr indent="-317500" lvl="1" marL="914400" rtl="0" algn="l">
              <a:spcBef>
                <a:spcPts val="1000"/>
              </a:spcBef>
              <a:spcAft>
                <a:spcPts val="1200"/>
              </a:spcAft>
              <a:buSzPts val="1400"/>
              <a:buChar char="○"/>
            </a:pPr>
            <a:r>
              <a:rPr lang="en"/>
              <a:t>Drone delivery</a:t>
            </a:r>
            <a:endParaRPr/>
          </a:p>
        </p:txBody>
      </p:sp>
      <p:sp>
        <p:nvSpPr>
          <p:cNvPr id="240" name="Google Shape;24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27"/>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 for Certification</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1003825"/>
            <a:ext cx="4260300" cy="3565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In short, any pilot or business seeking to fly for compensation or hire!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For drones, it is the regulatory path for any drone that is:</a:t>
            </a:r>
            <a:endParaRPr/>
          </a:p>
          <a:p>
            <a:pPr indent="-342900" lvl="0" marL="457200" rtl="0" algn="l">
              <a:spcBef>
                <a:spcPts val="1200"/>
              </a:spcBef>
              <a:spcAft>
                <a:spcPts val="0"/>
              </a:spcAft>
              <a:buSzPts val="1800"/>
              <a:buChar char="●"/>
            </a:pPr>
            <a:r>
              <a:rPr lang="en"/>
              <a:t>carrying the property of another for compensation </a:t>
            </a:r>
            <a:endParaRPr/>
          </a:p>
          <a:p>
            <a:pPr indent="-342900" lvl="0" marL="457200" rtl="0" algn="l">
              <a:spcBef>
                <a:spcPts val="0"/>
              </a:spcBef>
              <a:spcAft>
                <a:spcPts val="0"/>
              </a:spcAft>
              <a:buSzPts val="1800"/>
              <a:buChar char="●"/>
            </a:pPr>
            <a:r>
              <a:rPr lang="en"/>
              <a:t>beyond visual line of sight</a:t>
            </a:r>
            <a:endParaRPr/>
          </a:p>
          <a:p>
            <a:pPr indent="0" lvl="0" marL="0" rtl="0" algn="l">
              <a:spcBef>
                <a:spcPts val="1200"/>
              </a:spcBef>
              <a:spcAft>
                <a:spcPts val="1200"/>
              </a:spcAft>
              <a:buNone/>
            </a:pPr>
            <a:r>
              <a:t/>
            </a:r>
            <a:endParaRPr/>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28"/>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Who does the regulation apply to?</a:t>
            </a:r>
            <a:endParaRPr/>
          </a:p>
        </p:txBody>
      </p:sp>
      <p:sp>
        <p:nvSpPr>
          <p:cNvPr id="249" name="Google Shape;249;p28"/>
          <p:cNvSpPr txBox="1"/>
          <p:nvPr>
            <p:ph idx="1" type="body"/>
          </p:nvPr>
        </p:nvSpPr>
        <p:spPr>
          <a:xfrm>
            <a:off x="4655100" y="1003825"/>
            <a:ext cx="4260300" cy="35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drone laws:</a:t>
            </a:r>
            <a:endParaRPr/>
          </a:p>
          <a:p>
            <a:pPr indent="-342900" lvl="0" marL="457200" rtl="0" algn="l">
              <a:spcBef>
                <a:spcPts val="1200"/>
              </a:spcBef>
              <a:spcAft>
                <a:spcPts val="0"/>
              </a:spcAft>
              <a:buSzPts val="1800"/>
              <a:buChar char="●"/>
            </a:pPr>
            <a:r>
              <a:rPr lang="en"/>
              <a:t>Not fully developed but in progress</a:t>
            </a:r>
            <a:endParaRPr/>
          </a:p>
          <a:p>
            <a:pPr indent="-342900" lvl="0" marL="457200" rtl="0" algn="l">
              <a:spcBef>
                <a:spcPts val="0"/>
              </a:spcBef>
              <a:spcAft>
                <a:spcPts val="0"/>
              </a:spcAft>
              <a:buSzPts val="1800"/>
              <a:buChar char="●"/>
            </a:pPr>
            <a:r>
              <a:rPr lang="en"/>
              <a:t>Only 4 companies with Part 135</a:t>
            </a:r>
            <a:r>
              <a:rPr lang="en"/>
              <a:t> </a:t>
            </a:r>
            <a:r>
              <a:rPr lang="en"/>
              <a:t>licenses today</a:t>
            </a:r>
            <a:endParaRPr/>
          </a:p>
          <a:p>
            <a:pPr indent="-317500" lvl="1" marL="914400" rtl="0" algn="l">
              <a:spcBef>
                <a:spcPts val="0"/>
              </a:spcBef>
              <a:spcAft>
                <a:spcPts val="0"/>
              </a:spcAft>
              <a:buSzPts val="1400"/>
              <a:buChar char="○"/>
            </a:pPr>
            <a:r>
              <a:rPr lang="en"/>
              <a:t>Wing</a:t>
            </a:r>
            <a:endParaRPr/>
          </a:p>
          <a:p>
            <a:pPr indent="-317500" lvl="1" marL="914400" rtl="0" algn="l">
              <a:spcBef>
                <a:spcPts val="0"/>
              </a:spcBef>
              <a:spcAft>
                <a:spcPts val="0"/>
              </a:spcAft>
              <a:buSzPts val="1400"/>
              <a:buChar char="○"/>
            </a:pPr>
            <a:r>
              <a:rPr lang="en"/>
              <a:t>UPS Flight Forward</a:t>
            </a:r>
            <a:endParaRPr/>
          </a:p>
          <a:p>
            <a:pPr indent="-317500" lvl="1" marL="914400" rtl="0" algn="l">
              <a:spcBef>
                <a:spcPts val="0"/>
              </a:spcBef>
              <a:spcAft>
                <a:spcPts val="0"/>
              </a:spcAft>
              <a:buSzPts val="1400"/>
              <a:buChar char="○"/>
            </a:pPr>
            <a:r>
              <a:rPr lang="en"/>
              <a:t>Amazon</a:t>
            </a:r>
            <a:endParaRPr/>
          </a:p>
          <a:p>
            <a:pPr indent="-317500" lvl="1" marL="914400" rtl="0" algn="l">
              <a:spcBef>
                <a:spcPts val="0"/>
              </a:spcBef>
              <a:spcAft>
                <a:spcPts val="0"/>
              </a:spcAft>
              <a:buSzPts val="1400"/>
              <a:buChar char="○"/>
            </a:pPr>
            <a:r>
              <a:rPr lang="en"/>
              <a:t>Zipline</a:t>
            </a:r>
            <a:endParaRPr/>
          </a:p>
          <a:p>
            <a:pPr indent="-317500" lvl="1" marL="914400" rtl="0" algn="l">
              <a:spcBef>
                <a:spcPts val="0"/>
              </a:spcBef>
              <a:spcAft>
                <a:spcPts val="0"/>
              </a:spcAft>
              <a:buSzPts val="1400"/>
              <a:buChar char="○"/>
            </a:pPr>
            <a:r>
              <a:rPr lang="en"/>
              <a:t>7-8 others are in the approval process!</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29" title="Points scored"/>
          <p:cNvPicPr preferRelativeResize="0"/>
          <p:nvPr/>
        </p:nvPicPr>
        <p:blipFill>
          <a:blip r:embed="rId3">
            <a:alphaModFix/>
          </a:blip>
          <a:stretch>
            <a:fillRect/>
          </a:stretch>
        </p:blipFill>
        <p:spPr>
          <a:xfrm>
            <a:off x="310700" y="1126500"/>
            <a:ext cx="5498226" cy="3399725"/>
          </a:xfrm>
          <a:prstGeom prst="rect">
            <a:avLst/>
          </a:prstGeom>
          <a:noFill/>
          <a:ln>
            <a:noFill/>
          </a:ln>
        </p:spPr>
      </p:pic>
      <p:sp>
        <p:nvSpPr>
          <p:cNvPr id="256" name="Google Shape;256;p29"/>
          <p:cNvSpPr txBox="1"/>
          <p:nvPr>
            <p:ph idx="1" type="body"/>
          </p:nvPr>
        </p:nvSpPr>
        <p:spPr>
          <a:xfrm>
            <a:off x="5539200" y="1351279"/>
            <a:ext cx="3293100" cy="1279500"/>
          </a:xfrm>
          <a:prstGeom prst="rect">
            <a:avLst/>
          </a:prstGeom>
          <a:ln cap="flat" cmpd="sng" w="38100">
            <a:solidFill>
              <a:srgbClr val="5669F4"/>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t>% of our team that </a:t>
            </a:r>
            <a:r>
              <a:rPr b="1" lang="en" u="sng"/>
              <a:t>is</a:t>
            </a:r>
            <a:r>
              <a:rPr lang="en"/>
              <a:t> a US Citizen?</a:t>
            </a:r>
            <a:endParaRPr/>
          </a:p>
          <a:p>
            <a:pPr indent="0" lvl="0" marL="0" rtl="0" algn="ctr">
              <a:spcBef>
                <a:spcPts val="1200"/>
              </a:spcBef>
              <a:spcAft>
                <a:spcPts val="1200"/>
              </a:spcAft>
              <a:buNone/>
            </a:pPr>
            <a:r>
              <a:rPr lang="en"/>
              <a:t>0% !</a:t>
            </a:r>
            <a:endParaRPr/>
          </a:p>
        </p:txBody>
      </p:sp>
      <p:sp>
        <p:nvSpPr>
          <p:cNvPr id="257" name="Google Shape;257;p29"/>
          <p:cNvSpPr txBox="1"/>
          <p:nvPr>
            <p:ph type="title"/>
          </p:nvPr>
        </p:nvSpPr>
        <p:spPr>
          <a:xfrm>
            <a:off x="235500" y="222450"/>
            <a:ext cx="574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this apply to Project DAIR?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idx="1" type="body"/>
          </p:nvPr>
        </p:nvSpPr>
        <p:spPr>
          <a:xfrm>
            <a:off x="364575" y="1003825"/>
            <a:ext cx="8467800" cy="356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can’t make a company here, as we are not US Citizens</a:t>
            </a:r>
            <a:endParaRPr/>
          </a:p>
          <a:p>
            <a:pPr indent="-342900" lvl="0" marL="457200" rtl="0" algn="l">
              <a:spcBef>
                <a:spcPts val="1000"/>
              </a:spcBef>
              <a:spcAft>
                <a:spcPts val="0"/>
              </a:spcAft>
              <a:buSzPts val="1800"/>
              <a:buChar char="●"/>
            </a:pPr>
            <a:r>
              <a:rPr lang="en"/>
              <a:t>Even with citizenship, we would need to:</a:t>
            </a:r>
            <a:endParaRPr/>
          </a:p>
          <a:p>
            <a:pPr indent="-317500" lvl="1" marL="914400" rtl="0" algn="l">
              <a:spcBef>
                <a:spcPts val="1000"/>
              </a:spcBef>
              <a:spcAft>
                <a:spcPts val="0"/>
              </a:spcAft>
              <a:buSzPts val="1400"/>
              <a:buChar char="○"/>
            </a:pPr>
            <a:r>
              <a:rPr lang="en"/>
              <a:t>Establish a base of operations</a:t>
            </a:r>
            <a:endParaRPr/>
          </a:p>
          <a:p>
            <a:pPr indent="-317500" lvl="1" marL="914400" rtl="0" algn="l">
              <a:spcBef>
                <a:spcPts val="1000"/>
              </a:spcBef>
              <a:spcAft>
                <a:spcPts val="0"/>
              </a:spcAft>
              <a:buSzPts val="1400"/>
              <a:buChar char="○"/>
            </a:pPr>
            <a:r>
              <a:rPr lang="en"/>
              <a:t>Have a lot more experience flying than we do today (another 2 years at least!)</a:t>
            </a:r>
            <a:endParaRPr/>
          </a:p>
          <a:p>
            <a:pPr indent="-317500" lvl="1" marL="914400" rtl="0" algn="l">
              <a:spcBef>
                <a:spcPts val="1000"/>
              </a:spcBef>
              <a:spcAft>
                <a:spcPts val="0"/>
              </a:spcAft>
              <a:buSzPts val="1400"/>
              <a:buChar char="○"/>
            </a:pPr>
            <a:r>
              <a:rPr lang="en"/>
              <a:t>Bring in more </a:t>
            </a:r>
            <a:r>
              <a:rPr lang="en"/>
              <a:t>individuals</a:t>
            </a:r>
            <a:r>
              <a:rPr lang="en"/>
              <a:t> with the right experience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Fortunately, this does not affect our project in the context of MRSD.</a:t>
            </a:r>
            <a:endParaRPr/>
          </a:p>
          <a:p>
            <a:pPr indent="0" lvl="0" marL="0" rtl="0" algn="l">
              <a:spcBef>
                <a:spcPts val="1000"/>
              </a:spcBef>
              <a:spcAft>
                <a:spcPts val="1000"/>
              </a:spcAft>
              <a:buNone/>
            </a:pPr>
            <a:r>
              <a:rPr lang="en"/>
              <a:t>Why? We’re not getting any compensation!</a:t>
            </a:r>
            <a:endParaRPr/>
          </a:p>
        </p:txBody>
      </p:sp>
      <p:sp>
        <p:nvSpPr>
          <p:cNvPr id="263" name="Google Shape;26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30"/>
          <p:cNvSpPr txBox="1"/>
          <p:nvPr>
            <p:ph type="title"/>
          </p:nvPr>
        </p:nvSpPr>
        <p:spPr>
          <a:xfrm>
            <a:off x="235500" y="222450"/>
            <a:ext cx="574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this apply to Project DAIR?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3473125" y="2150850"/>
            <a:ext cx="5269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ASTM F3005 -</a:t>
            </a:r>
            <a:r>
              <a:rPr lang="en" sz="2500"/>
              <a:t> Specification for Batteries for Use in Small Unmanned Aircraft Systems (sUAS)</a:t>
            </a:r>
            <a:endParaRPr sz="2500"/>
          </a:p>
        </p:txBody>
      </p:sp>
      <p:sp>
        <p:nvSpPr>
          <p:cNvPr id="270" name="Google Shape;27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4"/>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Standards Chosen</a:t>
            </a:r>
            <a:endParaRPr/>
          </a:p>
        </p:txBody>
      </p:sp>
      <p:sp>
        <p:nvSpPr>
          <p:cNvPr id="114" name="Google Shape;114;p14"/>
          <p:cNvSpPr txBox="1"/>
          <p:nvPr>
            <p:ph idx="1" type="body"/>
          </p:nvPr>
        </p:nvSpPr>
        <p:spPr>
          <a:xfrm>
            <a:off x="235500" y="2872744"/>
            <a:ext cx="8520600" cy="1988100"/>
          </a:xfrm>
          <a:prstGeom prst="rect">
            <a:avLst/>
          </a:prstGeom>
        </p:spPr>
        <p:txBody>
          <a:bodyPr anchorCtr="0" anchor="t" bIns="91425" lIns="91425" spcFirstLastPara="1" rIns="91425" wrap="square" tIns="91425">
            <a:normAutofit/>
          </a:bodyPr>
          <a:lstStyle/>
          <a:p>
            <a:pPr indent="0" lvl="0" marL="0" marR="0" rtl="0" algn="l">
              <a:lnSpc>
                <a:spcPct val="150000"/>
              </a:lnSpc>
              <a:spcBef>
                <a:spcPts val="0"/>
              </a:spcBef>
              <a:spcAft>
                <a:spcPts val="0"/>
              </a:spcAft>
              <a:buNone/>
            </a:pPr>
            <a:r>
              <a:rPr lang="en" sz="2400"/>
              <a:t>FAA Part 135 - Air Carrier and Operator Certification</a:t>
            </a:r>
            <a:endParaRPr sz="2400"/>
          </a:p>
          <a:p>
            <a:pPr indent="0" lvl="0" marL="0" marR="0" rtl="0" algn="l">
              <a:lnSpc>
                <a:spcPct val="150000"/>
              </a:lnSpc>
              <a:spcBef>
                <a:spcPts val="1200"/>
              </a:spcBef>
              <a:spcAft>
                <a:spcPts val="1200"/>
              </a:spcAft>
              <a:buNone/>
            </a:pPr>
            <a:r>
              <a:rPr lang="en" sz="2400"/>
              <a:t>ASTM F3005 - Specification for Batteries for Use in Small Unmanned Aircraft Systems (sUAS)</a:t>
            </a:r>
            <a:endParaRPr sz="2400"/>
          </a:p>
        </p:txBody>
      </p:sp>
      <p:sp>
        <p:nvSpPr>
          <p:cNvPr id="115" name="Google Shape;11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14"/>
          <p:cNvPicPr preferRelativeResize="0"/>
          <p:nvPr/>
        </p:nvPicPr>
        <p:blipFill>
          <a:blip r:embed="rId3">
            <a:alphaModFix/>
          </a:blip>
          <a:stretch>
            <a:fillRect/>
          </a:stretch>
        </p:blipFill>
        <p:spPr>
          <a:xfrm>
            <a:off x="1825475" y="1134450"/>
            <a:ext cx="1398999" cy="1398999"/>
          </a:xfrm>
          <a:prstGeom prst="rect">
            <a:avLst/>
          </a:prstGeom>
          <a:noFill/>
          <a:ln>
            <a:noFill/>
          </a:ln>
        </p:spPr>
      </p:pic>
      <p:pic>
        <p:nvPicPr>
          <p:cNvPr id="117" name="Google Shape;117;p14"/>
          <p:cNvPicPr preferRelativeResize="0"/>
          <p:nvPr/>
        </p:nvPicPr>
        <p:blipFill>
          <a:blip r:embed="rId4">
            <a:alphaModFix/>
          </a:blip>
          <a:stretch>
            <a:fillRect/>
          </a:stretch>
        </p:blipFill>
        <p:spPr>
          <a:xfrm>
            <a:off x="5459000" y="1134450"/>
            <a:ext cx="1770926" cy="1624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
                                        <p:tgtEl>
                                          <p:spTgt spid="11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idx="1" type="body"/>
          </p:nvPr>
        </p:nvSpPr>
        <p:spPr>
          <a:xfrm>
            <a:off x="311700" y="1003813"/>
            <a:ext cx="8520600" cy="356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standard defines the requirements for batteries used in small Unmanned Aircraft Systems (sUAS). </a:t>
            </a:r>
            <a:endParaRPr/>
          </a:p>
          <a:p>
            <a:pPr indent="-342900" lvl="0" marL="457200" rtl="0" algn="l">
              <a:spcBef>
                <a:spcPts val="0"/>
              </a:spcBef>
              <a:spcAft>
                <a:spcPts val="0"/>
              </a:spcAft>
              <a:buSzPts val="1800"/>
              <a:buChar char="●"/>
            </a:pPr>
            <a:r>
              <a:rPr lang="en"/>
              <a:t>sUAS includes the aircraft and all required on and off-board subsystems, including payload and control stations.</a:t>
            </a:r>
            <a:endParaRPr/>
          </a:p>
          <a:p>
            <a:pPr indent="-342900" lvl="0" marL="457200" rtl="0" algn="l">
              <a:spcBef>
                <a:spcPts val="0"/>
              </a:spcBef>
              <a:spcAft>
                <a:spcPts val="0"/>
              </a:spcAft>
              <a:buSzPts val="1800"/>
              <a:buChar char="●"/>
            </a:pPr>
            <a:r>
              <a:rPr lang="en"/>
              <a:t>Batteries used in these subsystems shall comply with this standard unless failure of the battery will not compromise safety of the sUAS.</a:t>
            </a:r>
            <a:endParaRPr/>
          </a:p>
          <a:p>
            <a:pPr indent="0" lvl="0" marL="457200" rtl="0" algn="l">
              <a:spcBef>
                <a:spcPts val="1200"/>
              </a:spcBef>
              <a:spcAft>
                <a:spcPts val="1200"/>
              </a:spcAft>
              <a:buNone/>
            </a:pPr>
            <a:r>
              <a:t/>
            </a:r>
            <a:endParaRPr/>
          </a:p>
        </p:txBody>
      </p:sp>
      <p:sp>
        <p:nvSpPr>
          <p:cNvPr id="276" name="Google Shape;27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32"/>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What is the Standard About?</a:t>
            </a:r>
            <a:endParaRPr/>
          </a:p>
          <a:p>
            <a:pPr indent="0" lvl="0" marL="0" rtl="0" algn="l">
              <a:spcBef>
                <a:spcPts val="0"/>
              </a:spcBef>
              <a:spcAft>
                <a:spcPts val="0"/>
              </a:spcAft>
              <a:buNone/>
            </a:pPr>
            <a:r>
              <a:t/>
            </a:r>
            <a:endParaRPr/>
          </a:p>
        </p:txBody>
      </p:sp>
      <p:pic>
        <p:nvPicPr>
          <p:cNvPr id="278" name="Google Shape;278;p32"/>
          <p:cNvPicPr preferRelativeResize="0"/>
          <p:nvPr/>
        </p:nvPicPr>
        <p:blipFill rotWithShape="1">
          <a:blip r:embed="rId3">
            <a:alphaModFix/>
          </a:blip>
          <a:srcRect b="26511" l="0" r="0" t="26506"/>
          <a:stretch/>
        </p:blipFill>
        <p:spPr>
          <a:xfrm>
            <a:off x="3026750" y="3169300"/>
            <a:ext cx="2798425" cy="1493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idx="1" type="body"/>
          </p:nvPr>
        </p:nvSpPr>
        <p:spPr>
          <a:xfrm>
            <a:off x="331900" y="1098025"/>
            <a:ext cx="5303700" cy="35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Criticality of standard:</a:t>
            </a:r>
            <a:endParaRPr b="1"/>
          </a:p>
          <a:p>
            <a:pPr indent="-342900" lvl="0" marL="457200" rtl="0" algn="l">
              <a:spcBef>
                <a:spcPts val="1200"/>
              </a:spcBef>
              <a:spcAft>
                <a:spcPts val="0"/>
              </a:spcAft>
              <a:buSzPts val="1800"/>
              <a:buChar char="●"/>
            </a:pPr>
            <a:r>
              <a:rPr lang="en"/>
              <a:t>Loss of independent power for safe flight termination</a:t>
            </a:r>
            <a:endParaRPr/>
          </a:p>
          <a:p>
            <a:pPr indent="-342900" lvl="0" marL="457200" rtl="0" algn="l">
              <a:spcBef>
                <a:spcPts val="1200"/>
              </a:spcBef>
              <a:spcAft>
                <a:spcPts val="0"/>
              </a:spcAft>
              <a:buSzPts val="1800"/>
              <a:buChar char="●"/>
            </a:pPr>
            <a:r>
              <a:rPr lang="en"/>
              <a:t>Failure of primary power for the FCS resulting in loss of control</a:t>
            </a:r>
            <a:endParaRPr/>
          </a:p>
          <a:p>
            <a:pPr indent="-342900" lvl="0" marL="457200" rtl="0" algn="l">
              <a:spcBef>
                <a:spcPts val="1000"/>
              </a:spcBef>
              <a:spcAft>
                <a:spcPts val="1200"/>
              </a:spcAft>
              <a:buSzPts val="1800"/>
              <a:buChar char="●"/>
            </a:pPr>
            <a:r>
              <a:rPr lang="en"/>
              <a:t>Failure of ignition power or primary power for electric propulsion</a:t>
            </a:r>
            <a:endParaRPr/>
          </a:p>
        </p:txBody>
      </p:sp>
      <p:sp>
        <p:nvSpPr>
          <p:cNvPr id="284" name="Google Shape;28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33"/>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What is the Standard About?</a:t>
            </a:r>
            <a:endParaRPr/>
          </a:p>
          <a:p>
            <a:pPr indent="0" lvl="0" marL="0" rtl="0" algn="l">
              <a:spcBef>
                <a:spcPts val="0"/>
              </a:spcBef>
              <a:spcAft>
                <a:spcPts val="0"/>
              </a:spcAft>
              <a:buNone/>
            </a:pPr>
            <a:r>
              <a:t/>
            </a:r>
            <a:endParaRPr/>
          </a:p>
        </p:txBody>
      </p:sp>
      <p:pic>
        <p:nvPicPr>
          <p:cNvPr id="286" name="Google Shape;286;p33"/>
          <p:cNvPicPr preferRelativeResize="0"/>
          <p:nvPr/>
        </p:nvPicPr>
        <p:blipFill>
          <a:blip r:embed="rId3">
            <a:alphaModFix/>
          </a:blip>
          <a:stretch>
            <a:fillRect/>
          </a:stretch>
        </p:blipFill>
        <p:spPr>
          <a:xfrm>
            <a:off x="5999050" y="1416025"/>
            <a:ext cx="2571750" cy="2571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idx="1" type="body"/>
          </p:nvPr>
        </p:nvSpPr>
        <p:spPr>
          <a:xfrm>
            <a:off x="311700" y="1003825"/>
            <a:ext cx="7706100" cy="35652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Batteries targeted for use in sUAS weighing less than 25kg</a:t>
            </a:r>
            <a:endParaRPr/>
          </a:p>
          <a:p>
            <a:pPr indent="-342900" lvl="0" marL="457200" rtl="0" algn="l">
              <a:spcBef>
                <a:spcPts val="1200"/>
              </a:spcBef>
              <a:spcAft>
                <a:spcPts val="0"/>
              </a:spcAft>
              <a:buSzPts val="1800"/>
              <a:buChar char="●"/>
            </a:pPr>
            <a:r>
              <a:rPr lang="en"/>
              <a:t>Manufacturers and suppliers of batteries</a:t>
            </a:r>
            <a:endParaRPr/>
          </a:p>
          <a:p>
            <a:pPr indent="-342900" lvl="0" marL="457200" rtl="0" algn="l">
              <a:spcBef>
                <a:spcPts val="1000"/>
              </a:spcBef>
              <a:spcAft>
                <a:spcPts val="0"/>
              </a:spcAft>
              <a:buSzPts val="1800"/>
              <a:buChar char="●"/>
            </a:pPr>
            <a:r>
              <a:rPr lang="en"/>
              <a:t>Users of batteries in sUAS platforms</a:t>
            </a:r>
            <a:endParaRPr/>
          </a:p>
          <a:p>
            <a:pPr indent="0" lvl="0" marL="457200" rtl="0" algn="l">
              <a:spcBef>
                <a:spcPts val="1200"/>
              </a:spcBef>
              <a:spcAft>
                <a:spcPts val="1200"/>
              </a:spcAft>
              <a:buNone/>
            </a:pPr>
            <a:r>
              <a:t/>
            </a:r>
            <a:endParaRPr/>
          </a:p>
        </p:txBody>
      </p:sp>
      <p:sp>
        <p:nvSpPr>
          <p:cNvPr id="292" name="Google Shape;29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3" name="Google Shape;293;p34"/>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Who does the standard apply to?</a:t>
            </a:r>
            <a:endParaRPr/>
          </a:p>
          <a:p>
            <a:pPr indent="0" lvl="0" marL="0" rtl="0" algn="l">
              <a:spcBef>
                <a:spcPts val="0"/>
              </a:spcBef>
              <a:spcAft>
                <a:spcPts val="0"/>
              </a:spcAft>
              <a:buNone/>
            </a:pPr>
            <a:r>
              <a:t/>
            </a:r>
            <a:endParaRPr/>
          </a:p>
        </p:txBody>
      </p:sp>
      <p:pic>
        <p:nvPicPr>
          <p:cNvPr id="294" name="Google Shape;294;p34"/>
          <p:cNvPicPr preferRelativeResize="0"/>
          <p:nvPr/>
        </p:nvPicPr>
        <p:blipFill>
          <a:blip r:embed="rId3">
            <a:alphaModFix/>
          </a:blip>
          <a:stretch>
            <a:fillRect/>
          </a:stretch>
        </p:blipFill>
        <p:spPr>
          <a:xfrm>
            <a:off x="1028973" y="2594100"/>
            <a:ext cx="3349226" cy="1881526"/>
          </a:xfrm>
          <a:prstGeom prst="rect">
            <a:avLst/>
          </a:prstGeom>
          <a:noFill/>
          <a:ln>
            <a:noFill/>
          </a:ln>
        </p:spPr>
      </p:pic>
      <p:pic>
        <p:nvPicPr>
          <p:cNvPr id="295" name="Google Shape;295;p34"/>
          <p:cNvPicPr preferRelativeResize="0"/>
          <p:nvPr/>
        </p:nvPicPr>
        <p:blipFill>
          <a:blip r:embed="rId4">
            <a:alphaModFix/>
          </a:blip>
          <a:stretch>
            <a:fillRect/>
          </a:stretch>
        </p:blipFill>
        <p:spPr>
          <a:xfrm>
            <a:off x="4148175" y="2399750"/>
            <a:ext cx="4324287" cy="2270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idx="1" type="body"/>
          </p:nvPr>
        </p:nvSpPr>
        <p:spPr>
          <a:xfrm>
            <a:off x="311700" y="1689625"/>
            <a:ext cx="4029600" cy="35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Cell Suppliers</a:t>
            </a:r>
            <a:endParaRPr b="1"/>
          </a:p>
          <a:p>
            <a:pPr indent="-342900" lvl="0" marL="457200" rtl="0" algn="l">
              <a:spcBef>
                <a:spcPts val="1200"/>
              </a:spcBef>
              <a:spcAft>
                <a:spcPts val="0"/>
              </a:spcAft>
              <a:buSzPts val="1800"/>
              <a:buChar char="●"/>
            </a:pPr>
            <a:r>
              <a:rPr lang="en"/>
              <a:t>Process Control and QA plans</a:t>
            </a:r>
            <a:endParaRPr/>
          </a:p>
          <a:p>
            <a:pPr indent="-342900" lvl="0" marL="457200" rtl="0" algn="l">
              <a:spcBef>
                <a:spcPts val="0"/>
              </a:spcBef>
              <a:spcAft>
                <a:spcPts val="0"/>
              </a:spcAft>
              <a:buSzPts val="1800"/>
              <a:buChar char="●"/>
            </a:pPr>
            <a:r>
              <a:rPr lang="en"/>
              <a:t>Technical and Safety Data Sheets</a:t>
            </a:r>
            <a:endParaRPr/>
          </a:p>
          <a:p>
            <a:pPr indent="-342900" lvl="0" marL="457200" rtl="0" algn="l">
              <a:spcBef>
                <a:spcPts val="0"/>
              </a:spcBef>
              <a:spcAft>
                <a:spcPts val="0"/>
              </a:spcAft>
              <a:buSzPts val="1800"/>
              <a:buChar char="●"/>
            </a:pPr>
            <a:r>
              <a:rPr lang="en"/>
              <a:t>Labelled Cells for traceability</a:t>
            </a:r>
            <a:endParaRPr/>
          </a:p>
          <a:p>
            <a:pPr indent="-317500" lvl="1" marL="1371600" rtl="0" algn="l">
              <a:spcBef>
                <a:spcPts val="0"/>
              </a:spcBef>
              <a:spcAft>
                <a:spcPts val="0"/>
              </a:spcAft>
              <a:buSzPts val="1400"/>
              <a:buChar char="○"/>
            </a:pPr>
            <a:r>
              <a:rPr lang="en"/>
              <a:t>Lot Number, and</a:t>
            </a:r>
            <a:endParaRPr/>
          </a:p>
          <a:p>
            <a:pPr indent="-317500" lvl="1" marL="1371600" rtl="0" algn="l">
              <a:spcBef>
                <a:spcPts val="0"/>
              </a:spcBef>
              <a:spcAft>
                <a:spcPts val="0"/>
              </a:spcAft>
              <a:buSzPts val="1400"/>
              <a:buChar char="○"/>
            </a:pPr>
            <a:r>
              <a:rPr lang="en"/>
              <a:t>Supplier Name</a:t>
            </a:r>
            <a:endParaRPr/>
          </a:p>
        </p:txBody>
      </p:sp>
      <p:sp>
        <p:nvSpPr>
          <p:cNvPr id="301" name="Google Shape;30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35"/>
          <p:cNvSpPr txBox="1"/>
          <p:nvPr>
            <p:ph type="title"/>
          </p:nvPr>
        </p:nvSpPr>
        <p:spPr>
          <a:xfrm>
            <a:off x="235500" y="222450"/>
            <a:ext cx="629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Section 5: </a:t>
            </a:r>
            <a:r>
              <a:rPr lang="en"/>
              <a:t>Cells </a:t>
            </a:r>
            <a:endParaRPr/>
          </a:p>
        </p:txBody>
      </p:sp>
      <p:sp>
        <p:nvSpPr>
          <p:cNvPr id="303" name="Google Shape;303;p35"/>
          <p:cNvSpPr txBox="1"/>
          <p:nvPr>
            <p:ph idx="1" type="body"/>
          </p:nvPr>
        </p:nvSpPr>
        <p:spPr>
          <a:xfrm>
            <a:off x="4285500" y="1689625"/>
            <a:ext cx="4277100" cy="35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Pack Assemblers</a:t>
            </a:r>
            <a:endParaRPr b="1"/>
          </a:p>
          <a:p>
            <a:pPr indent="-342900" lvl="0" marL="457200" rtl="0" algn="l">
              <a:spcBef>
                <a:spcPts val="1200"/>
              </a:spcBef>
              <a:spcAft>
                <a:spcPts val="0"/>
              </a:spcAft>
              <a:buSzPts val="1800"/>
              <a:buChar char="●"/>
            </a:pPr>
            <a:r>
              <a:rPr lang="en"/>
              <a:t>Lot and Received-Voltage Testing</a:t>
            </a:r>
            <a:endParaRPr/>
          </a:p>
          <a:p>
            <a:pPr indent="-342900" lvl="0" marL="457200" rtl="0" algn="l">
              <a:spcBef>
                <a:spcPts val="0"/>
              </a:spcBef>
              <a:spcAft>
                <a:spcPts val="0"/>
              </a:spcAft>
              <a:buSzPts val="1800"/>
              <a:buChar char="●"/>
            </a:pPr>
            <a:r>
              <a:rPr lang="en"/>
              <a:t>Pack Assembly Requirements</a:t>
            </a:r>
            <a:r>
              <a:rPr lang="en"/>
              <a:t>:</a:t>
            </a:r>
            <a:endParaRPr/>
          </a:p>
          <a:p>
            <a:pPr indent="-317500" lvl="1" marL="1371600" rtl="0" algn="l">
              <a:spcBef>
                <a:spcPts val="0"/>
              </a:spcBef>
              <a:spcAft>
                <a:spcPts val="0"/>
              </a:spcAft>
              <a:buSzPts val="1400"/>
              <a:buChar char="○"/>
            </a:pPr>
            <a:r>
              <a:rPr lang="en"/>
              <a:t>All cells are from the same lot, or</a:t>
            </a:r>
            <a:endParaRPr/>
          </a:p>
          <a:p>
            <a:pPr indent="-317500" lvl="1" marL="1371600" rtl="0" algn="l">
              <a:spcBef>
                <a:spcPts val="0"/>
              </a:spcBef>
              <a:spcAft>
                <a:spcPts val="0"/>
              </a:spcAft>
              <a:buSzPts val="1400"/>
              <a:buChar char="○"/>
            </a:pPr>
            <a:r>
              <a:rPr lang="en"/>
              <a:t>Cells are compatible enough</a:t>
            </a:r>
            <a:endParaRPr/>
          </a:p>
          <a:p>
            <a:pPr indent="-342900" lvl="0" marL="457200" rtl="0" algn="l">
              <a:spcBef>
                <a:spcPts val="0"/>
              </a:spcBef>
              <a:spcAft>
                <a:spcPts val="0"/>
              </a:spcAft>
              <a:buSzPts val="1800"/>
              <a:buChar char="●"/>
            </a:pPr>
            <a:r>
              <a:rPr lang="en"/>
              <a:t>Final </a:t>
            </a:r>
            <a:r>
              <a:rPr lang="en"/>
              <a:t>Testing</a:t>
            </a:r>
            <a:r>
              <a:rPr lang="en"/>
              <a:t>: </a:t>
            </a:r>
            <a:endParaRPr/>
          </a:p>
          <a:p>
            <a:pPr indent="-317500" lvl="1" marL="1371600" rtl="0" algn="l">
              <a:spcBef>
                <a:spcPts val="0"/>
              </a:spcBef>
              <a:spcAft>
                <a:spcPts val="0"/>
              </a:spcAft>
              <a:buSzPts val="1400"/>
              <a:buChar char="○"/>
            </a:pPr>
            <a:r>
              <a:rPr lang="en"/>
              <a:t>2 charge-discharge cycles</a:t>
            </a:r>
            <a:endParaRPr/>
          </a:p>
          <a:p>
            <a:pPr indent="-317500" lvl="1" marL="1371600" rtl="0" algn="l">
              <a:spcBef>
                <a:spcPts val="0"/>
              </a:spcBef>
              <a:spcAft>
                <a:spcPts val="0"/>
              </a:spcAft>
              <a:buSzPts val="1400"/>
              <a:buChar char="○"/>
            </a:pPr>
            <a:r>
              <a:rPr lang="en"/>
              <a:t>Test for rated capacity</a:t>
            </a:r>
            <a:endParaRPr/>
          </a:p>
        </p:txBody>
      </p:sp>
      <p:sp>
        <p:nvSpPr>
          <p:cNvPr id="304" name="Google Shape;304;p35"/>
          <p:cNvSpPr txBox="1"/>
          <p:nvPr/>
        </p:nvSpPr>
        <p:spPr>
          <a:xfrm>
            <a:off x="311700" y="1082850"/>
            <a:ext cx="7218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latin typeface="Proxima Nova"/>
                <a:ea typeface="Proxima Nova"/>
                <a:cs typeface="Proxima Nova"/>
                <a:sym typeface="Proxima Nova"/>
              </a:rPr>
              <a:t>Section 5 pertains to cell suppliers &amp; pack assemblers.</a:t>
            </a:r>
            <a:endParaRPr>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idx="1" type="body"/>
          </p:nvPr>
        </p:nvSpPr>
        <p:spPr>
          <a:xfrm>
            <a:off x="311700" y="1003813"/>
            <a:ext cx="8520600" cy="35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Sections 6 and 7 </a:t>
            </a:r>
            <a:r>
              <a:rPr lang="en"/>
              <a:t>pertain to pack assemblers</a:t>
            </a:r>
            <a:endParaRPr/>
          </a:p>
          <a:p>
            <a:pPr indent="0" lvl="0" marL="0" rtl="0" algn="l">
              <a:spcBef>
                <a:spcPts val="1200"/>
              </a:spcBef>
              <a:spcAft>
                <a:spcPts val="1200"/>
              </a:spcAft>
              <a:buNone/>
            </a:pPr>
            <a:r>
              <a:t/>
            </a:r>
            <a:endParaRPr/>
          </a:p>
        </p:txBody>
      </p:sp>
      <p:sp>
        <p:nvSpPr>
          <p:cNvPr id="310" name="Google Shape;31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36"/>
          <p:cNvSpPr txBox="1"/>
          <p:nvPr>
            <p:ph type="title"/>
          </p:nvPr>
        </p:nvSpPr>
        <p:spPr>
          <a:xfrm>
            <a:off x="235500" y="222450"/>
            <a:ext cx="685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320"/>
              <a:t>Sections 6&amp;7: </a:t>
            </a:r>
            <a:r>
              <a:rPr lang="en" sz="2320"/>
              <a:t>Mechanical &amp; Electrical Design</a:t>
            </a:r>
            <a:endParaRPr sz="2320"/>
          </a:p>
        </p:txBody>
      </p:sp>
      <p:sp>
        <p:nvSpPr>
          <p:cNvPr id="312" name="Google Shape;312;p36"/>
          <p:cNvSpPr txBox="1"/>
          <p:nvPr>
            <p:ph idx="1" type="body"/>
          </p:nvPr>
        </p:nvSpPr>
        <p:spPr>
          <a:xfrm>
            <a:off x="311700" y="1491625"/>
            <a:ext cx="4260300" cy="35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Mechanical Assembly</a:t>
            </a:r>
            <a:endParaRPr/>
          </a:p>
          <a:p>
            <a:pPr indent="-342900" lvl="0" marL="457200" rtl="0" algn="l">
              <a:spcBef>
                <a:spcPts val="1200"/>
              </a:spcBef>
              <a:spcAft>
                <a:spcPts val="0"/>
              </a:spcAft>
              <a:buSzPts val="1800"/>
              <a:buChar char="●"/>
            </a:pPr>
            <a:r>
              <a:rPr lang="en"/>
              <a:t>Sturdy wiring and cell connections</a:t>
            </a:r>
            <a:endParaRPr/>
          </a:p>
          <a:p>
            <a:pPr indent="-342900" lvl="0" marL="457200" rtl="0" algn="l">
              <a:spcBef>
                <a:spcPts val="0"/>
              </a:spcBef>
              <a:spcAft>
                <a:spcPts val="0"/>
              </a:spcAft>
              <a:buSzPts val="1800"/>
              <a:buChar char="●"/>
            </a:pPr>
            <a:r>
              <a:rPr lang="en"/>
              <a:t>Vibration </a:t>
            </a:r>
            <a:r>
              <a:rPr lang="en"/>
              <a:t>and</a:t>
            </a:r>
            <a:r>
              <a:rPr lang="en"/>
              <a:t> puncture resistance</a:t>
            </a:r>
            <a:endParaRPr/>
          </a:p>
          <a:p>
            <a:pPr indent="-342900" lvl="0" marL="457200" rtl="0" algn="l">
              <a:spcBef>
                <a:spcPts val="0"/>
              </a:spcBef>
              <a:spcAft>
                <a:spcPts val="0"/>
              </a:spcAft>
              <a:buSzPts val="1800"/>
              <a:buChar char="●"/>
            </a:pPr>
            <a:r>
              <a:rPr lang="en"/>
              <a:t>Outer pack design with: </a:t>
            </a:r>
            <a:endParaRPr/>
          </a:p>
          <a:p>
            <a:pPr indent="-317500" lvl="1" marL="1371600" rtl="0" algn="l">
              <a:spcBef>
                <a:spcPts val="0"/>
              </a:spcBef>
              <a:spcAft>
                <a:spcPts val="0"/>
              </a:spcAft>
              <a:buSzPts val="1400"/>
              <a:buChar char="○"/>
            </a:pPr>
            <a:r>
              <a:rPr lang="en"/>
              <a:t>Supplier/Serial Number</a:t>
            </a:r>
            <a:endParaRPr/>
          </a:p>
          <a:p>
            <a:pPr indent="-317500" lvl="1" marL="1371600" rtl="0" algn="l">
              <a:spcBef>
                <a:spcPts val="0"/>
              </a:spcBef>
              <a:spcAft>
                <a:spcPts val="0"/>
              </a:spcAft>
              <a:buSzPts val="1400"/>
              <a:buChar char="○"/>
            </a:pPr>
            <a:r>
              <a:rPr lang="en"/>
              <a:t>Battery Capacity </a:t>
            </a:r>
            <a:endParaRPr/>
          </a:p>
          <a:p>
            <a:pPr indent="-317500" lvl="1" marL="1371600" rtl="0" algn="l">
              <a:spcBef>
                <a:spcPts val="0"/>
              </a:spcBef>
              <a:spcAft>
                <a:spcPts val="0"/>
              </a:spcAft>
              <a:buSzPts val="1400"/>
              <a:buChar char="○"/>
            </a:pPr>
            <a:r>
              <a:rPr lang="en"/>
              <a:t>Safety Warnings</a:t>
            </a:r>
            <a:endParaRPr/>
          </a:p>
          <a:p>
            <a:pPr indent="-317500" lvl="1" marL="1371600" rtl="0" algn="l">
              <a:spcBef>
                <a:spcPts val="0"/>
              </a:spcBef>
              <a:spcAft>
                <a:spcPts val="0"/>
              </a:spcAft>
              <a:buSzPts val="1400"/>
              <a:buChar char="○"/>
            </a:pPr>
            <a:r>
              <a:rPr lang="en"/>
              <a:t>Recovery Identification - to be easily detectable in a crash site</a:t>
            </a:r>
            <a:endParaRPr/>
          </a:p>
        </p:txBody>
      </p:sp>
      <p:sp>
        <p:nvSpPr>
          <p:cNvPr id="313" name="Google Shape;313;p36"/>
          <p:cNvSpPr txBox="1"/>
          <p:nvPr>
            <p:ph idx="1" type="body"/>
          </p:nvPr>
        </p:nvSpPr>
        <p:spPr>
          <a:xfrm>
            <a:off x="4507375" y="1491625"/>
            <a:ext cx="4569300" cy="35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Electrical Design</a:t>
            </a:r>
            <a:endParaRPr b="1"/>
          </a:p>
          <a:p>
            <a:pPr indent="-342900" lvl="0" marL="457200" rtl="0" algn="l">
              <a:spcBef>
                <a:spcPts val="1200"/>
              </a:spcBef>
              <a:spcAft>
                <a:spcPts val="0"/>
              </a:spcAft>
              <a:buSzPts val="1800"/>
              <a:buChar char="●"/>
            </a:pPr>
            <a:r>
              <a:rPr lang="en"/>
              <a:t>IC Engines/Electric Propulsion: </a:t>
            </a:r>
            <a:endParaRPr/>
          </a:p>
          <a:p>
            <a:pPr indent="-317500" lvl="1" marL="1371600" rtl="0" algn="l">
              <a:spcBef>
                <a:spcPts val="0"/>
              </a:spcBef>
              <a:spcAft>
                <a:spcPts val="0"/>
              </a:spcAft>
              <a:buSzPts val="1400"/>
              <a:buChar char="○"/>
            </a:pPr>
            <a:r>
              <a:rPr lang="en"/>
              <a:t>NiCd, NiMH, </a:t>
            </a:r>
            <a:r>
              <a:rPr b="1" lang="en"/>
              <a:t>Lilon, Life, LiPo</a:t>
            </a:r>
            <a:r>
              <a:rPr lang="en"/>
              <a:t>, or SLA</a:t>
            </a:r>
            <a:endParaRPr/>
          </a:p>
          <a:p>
            <a:pPr indent="-342900" lvl="0" marL="457200" rtl="0" algn="l">
              <a:spcBef>
                <a:spcPts val="0"/>
              </a:spcBef>
              <a:spcAft>
                <a:spcPts val="0"/>
              </a:spcAft>
              <a:buSzPts val="1800"/>
              <a:buChar char="●"/>
            </a:pPr>
            <a:r>
              <a:rPr lang="en"/>
              <a:t>No Vented Lead Acid cells</a:t>
            </a:r>
            <a:endParaRPr/>
          </a:p>
          <a:p>
            <a:pPr indent="-342900" lvl="0" marL="457200" rtl="0" algn="l">
              <a:spcBef>
                <a:spcPts val="0"/>
              </a:spcBef>
              <a:spcAft>
                <a:spcPts val="0"/>
              </a:spcAft>
              <a:buSzPts val="1800"/>
              <a:buChar char="●"/>
            </a:pPr>
            <a:r>
              <a:rPr lang="en"/>
              <a:t>Capacity tested and optimally charged</a:t>
            </a:r>
            <a:endParaRPr/>
          </a:p>
          <a:p>
            <a:pPr indent="-342900" lvl="0" marL="457200" rtl="0" algn="l">
              <a:spcBef>
                <a:spcPts val="0"/>
              </a:spcBef>
              <a:spcAft>
                <a:spcPts val="0"/>
              </a:spcAft>
              <a:buSzPts val="1800"/>
              <a:buChar char="●"/>
            </a:pPr>
            <a:r>
              <a:rPr lang="en"/>
              <a:t>Wiring/Connectors specifications met</a:t>
            </a:r>
            <a:endParaRPr/>
          </a:p>
          <a:p>
            <a:pPr indent="-342900" lvl="0" marL="457200" rtl="0" algn="l">
              <a:spcBef>
                <a:spcPts val="0"/>
              </a:spcBef>
              <a:spcAft>
                <a:spcPts val="0"/>
              </a:spcAft>
              <a:buSzPts val="1800"/>
              <a:buChar char="●"/>
            </a:pPr>
            <a:r>
              <a:rPr lang="en"/>
              <a:t>Node Access</a:t>
            </a:r>
            <a:endParaRPr/>
          </a:p>
          <a:p>
            <a:pPr indent="-342900" lvl="0" marL="457200" rtl="0" algn="l">
              <a:spcBef>
                <a:spcPts val="0"/>
              </a:spcBef>
              <a:spcAft>
                <a:spcPts val="0"/>
              </a:spcAft>
              <a:buSzPts val="1800"/>
              <a:buChar char="●"/>
            </a:pPr>
            <a:r>
              <a:rPr lang="en"/>
              <a:t>Thermal Performance tested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idx="1" type="body"/>
          </p:nvPr>
        </p:nvSpPr>
        <p:spPr>
          <a:xfrm>
            <a:off x="311700" y="927625"/>
            <a:ext cx="4260300" cy="3568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Charging</a:t>
            </a:r>
            <a:endParaRPr/>
          </a:p>
          <a:p>
            <a:pPr indent="-317500" lvl="1" marL="914400" rtl="0" algn="l">
              <a:spcBef>
                <a:spcPts val="0"/>
              </a:spcBef>
              <a:spcAft>
                <a:spcPts val="0"/>
              </a:spcAft>
              <a:buSzPts val="1400"/>
              <a:buChar char="○"/>
            </a:pPr>
            <a:r>
              <a:rPr lang="en"/>
              <a:t>Series Cell Balancing for Lithium Chemistries </a:t>
            </a:r>
            <a:endParaRPr/>
          </a:p>
          <a:p>
            <a:pPr indent="-317500" lvl="1" marL="914400" rtl="0" algn="l">
              <a:spcBef>
                <a:spcPts val="0"/>
              </a:spcBef>
              <a:spcAft>
                <a:spcPts val="0"/>
              </a:spcAft>
              <a:buSzPts val="1400"/>
              <a:buChar char="○"/>
            </a:pPr>
            <a:r>
              <a:rPr lang="en"/>
              <a:t>Charging may be done in a flame and explosion resistant enclosure</a:t>
            </a:r>
            <a:endParaRPr/>
          </a:p>
          <a:p>
            <a:pPr indent="-317500" lvl="1" marL="914400" rtl="0" algn="l">
              <a:spcBef>
                <a:spcPts val="0"/>
              </a:spcBef>
              <a:spcAft>
                <a:spcPts val="0"/>
              </a:spcAft>
              <a:buSzPts val="1400"/>
              <a:buChar char="○"/>
            </a:pPr>
            <a:r>
              <a:rPr lang="en"/>
              <a:t>Physical Inspection after charging</a:t>
            </a:r>
            <a:endParaRPr/>
          </a:p>
          <a:p>
            <a:pPr indent="-342900" lvl="0" marL="457200" rtl="0" algn="l">
              <a:spcBef>
                <a:spcPts val="0"/>
              </a:spcBef>
              <a:spcAft>
                <a:spcPts val="0"/>
              </a:spcAft>
              <a:buSzPts val="1800"/>
              <a:buChar char="●"/>
            </a:pPr>
            <a:r>
              <a:rPr lang="en"/>
              <a:t>How it applies to Us</a:t>
            </a:r>
            <a:endParaRPr/>
          </a:p>
          <a:p>
            <a:pPr indent="-317500" lvl="1" marL="914400" rtl="0" algn="l">
              <a:spcBef>
                <a:spcPts val="0"/>
              </a:spcBef>
              <a:spcAft>
                <a:spcPts val="0"/>
              </a:spcAft>
              <a:buSzPts val="1400"/>
              <a:buChar char="○"/>
            </a:pPr>
            <a:r>
              <a:rPr lang="en"/>
              <a:t>Balance charge our batteries to ensure all cells are charged to the same level</a:t>
            </a:r>
            <a:endParaRPr/>
          </a:p>
          <a:p>
            <a:pPr indent="-317500" lvl="1" marL="914400" rtl="0" algn="l">
              <a:spcBef>
                <a:spcPts val="0"/>
              </a:spcBef>
              <a:spcAft>
                <a:spcPts val="0"/>
              </a:spcAft>
              <a:buSzPts val="1400"/>
              <a:buChar char="○"/>
            </a:pPr>
            <a:r>
              <a:rPr lang="en"/>
              <a:t>Never charge above the C rating level mentioned by the manufacturer</a:t>
            </a:r>
            <a:endParaRPr/>
          </a:p>
          <a:p>
            <a:pPr indent="-317500" lvl="1" marL="914400" rtl="0" algn="l">
              <a:spcBef>
                <a:spcPts val="0"/>
              </a:spcBef>
              <a:spcAft>
                <a:spcPts val="0"/>
              </a:spcAft>
              <a:buSzPts val="1400"/>
              <a:buChar char="○"/>
            </a:pPr>
            <a:r>
              <a:rPr lang="en"/>
              <a:t>Charging batteries in Bat-Safe boxes</a:t>
            </a:r>
            <a:endParaRPr/>
          </a:p>
        </p:txBody>
      </p:sp>
      <p:sp>
        <p:nvSpPr>
          <p:cNvPr id="319" name="Google Shape;31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37"/>
          <p:cNvSpPr txBox="1"/>
          <p:nvPr>
            <p:ph type="title"/>
          </p:nvPr>
        </p:nvSpPr>
        <p:spPr>
          <a:xfrm>
            <a:off x="235500" y="222450"/>
            <a:ext cx="629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Section 8: Maintenance</a:t>
            </a:r>
            <a:endParaRPr/>
          </a:p>
        </p:txBody>
      </p:sp>
      <p:pic>
        <p:nvPicPr>
          <p:cNvPr id="321" name="Google Shape;321;p37"/>
          <p:cNvPicPr preferRelativeResize="0"/>
          <p:nvPr/>
        </p:nvPicPr>
        <p:blipFill rotWithShape="1">
          <a:blip r:embed="rId3">
            <a:alphaModFix/>
          </a:blip>
          <a:srcRect b="0" l="19214" r="18117" t="0"/>
          <a:stretch/>
        </p:blipFill>
        <p:spPr>
          <a:xfrm>
            <a:off x="5722275" y="927626"/>
            <a:ext cx="2392200" cy="1908600"/>
          </a:xfrm>
          <a:prstGeom prst="roundRect">
            <a:avLst>
              <a:gd fmla="val 16667" name="adj"/>
            </a:avLst>
          </a:prstGeom>
          <a:noFill/>
          <a:ln>
            <a:noFill/>
          </a:ln>
        </p:spPr>
      </p:pic>
      <p:pic>
        <p:nvPicPr>
          <p:cNvPr id="322" name="Google Shape;322;p37"/>
          <p:cNvPicPr preferRelativeResize="0"/>
          <p:nvPr/>
        </p:nvPicPr>
        <p:blipFill rotWithShape="1">
          <a:blip r:embed="rId4">
            <a:alphaModFix/>
          </a:blip>
          <a:srcRect b="10006" l="3775" r="2775" t="8771"/>
          <a:stretch/>
        </p:blipFill>
        <p:spPr>
          <a:xfrm>
            <a:off x="5028400" y="3255025"/>
            <a:ext cx="1752900" cy="1524000"/>
          </a:xfrm>
          <a:prstGeom prst="roundRect">
            <a:avLst>
              <a:gd fmla="val 16667" name="adj"/>
            </a:avLst>
          </a:prstGeom>
          <a:noFill/>
          <a:ln>
            <a:noFill/>
          </a:ln>
        </p:spPr>
      </p:pic>
      <p:sp>
        <p:nvSpPr>
          <p:cNvPr id="323" name="Google Shape;323;p37"/>
          <p:cNvSpPr txBox="1"/>
          <p:nvPr/>
        </p:nvSpPr>
        <p:spPr>
          <a:xfrm>
            <a:off x="5028400" y="4710225"/>
            <a:ext cx="175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Bat-Safe/Bat-Box</a:t>
            </a:r>
            <a:endParaRPr>
              <a:latin typeface="Proxima Nova"/>
              <a:ea typeface="Proxima Nova"/>
              <a:cs typeface="Proxima Nova"/>
              <a:sym typeface="Proxima Nova"/>
            </a:endParaRPr>
          </a:p>
        </p:txBody>
      </p:sp>
      <p:sp>
        <p:nvSpPr>
          <p:cNvPr id="324" name="Google Shape;324;p37"/>
          <p:cNvSpPr txBox="1"/>
          <p:nvPr/>
        </p:nvSpPr>
        <p:spPr>
          <a:xfrm>
            <a:off x="5622075" y="2845525"/>
            <a:ext cx="259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Balance charging</a:t>
            </a: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38"/>
          <p:cNvSpPr txBox="1"/>
          <p:nvPr>
            <p:ph type="title"/>
          </p:nvPr>
        </p:nvSpPr>
        <p:spPr>
          <a:xfrm>
            <a:off x="235500" y="222450"/>
            <a:ext cx="629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Section 8: Maintenance</a:t>
            </a:r>
            <a:endParaRPr/>
          </a:p>
        </p:txBody>
      </p:sp>
      <p:sp>
        <p:nvSpPr>
          <p:cNvPr id="331" name="Google Shape;331;p38"/>
          <p:cNvSpPr txBox="1"/>
          <p:nvPr/>
        </p:nvSpPr>
        <p:spPr>
          <a:xfrm>
            <a:off x="6844700" y="3810850"/>
            <a:ext cx="201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Lipo storage box</a:t>
            </a:r>
            <a:endParaRPr>
              <a:latin typeface="Proxima Nova"/>
              <a:ea typeface="Proxima Nova"/>
              <a:cs typeface="Proxima Nova"/>
              <a:sym typeface="Proxima Nova"/>
            </a:endParaRPr>
          </a:p>
        </p:txBody>
      </p:sp>
      <p:pic>
        <p:nvPicPr>
          <p:cNvPr id="332" name="Google Shape;332;p38"/>
          <p:cNvPicPr preferRelativeResize="0"/>
          <p:nvPr/>
        </p:nvPicPr>
        <p:blipFill rotWithShape="1">
          <a:blip r:embed="rId3">
            <a:alphaModFix/>
          </a:blip>
          <a:srcRect b="0" l="2644" r="3906" t="0"/>
          <a:stretch/>
        </p:blipFill>
        <p:spPr>
          <a:xfrm>
            <a:off x="6765047" y="1317325"/>
            <a:ext cx="2174100" cy="2326800"/>
          </a:xfrm>
          <a:prstGeom prst="roundRect">
            <a:avLst>
              <a:gd fmla="val 16667" name="adj"/>
            </a:avLst>
          </a:prstGeom>
          <a:noFill/>
          <a:ln>
            <a:noFill/>
          </a:ln>
        </p:spPr>
      </p:pic>
      <p:pic>
        <p:nvPicPr>
          <p:cNvPr id="333" name="Google Shape;333;p38"/>
          <p:cNvPicPr preferRelativeResize="0"/>
          <p:nvPr/>
        </p:nvPicPr>
        <p:blipFill rotWithShape="1">
          <a:blip r:embed="rId4">
            <a:alphaModFix/>
          </a:blip>
          <a:srcRect b="21069" l="24392" r="25539" t="19089"/>
          <a:stretch/>
        </p:blipFill>
        <p:spPr>
          <a:xfrm>
            <a:off x="4753009" y="1317325"/>
            <a:ext cx="2014800" cy="2408150"/>
          </a:xfrm>
          <a:prstGeom prst="rect">
            <a:avLst/>
          </a:prstGeom>
          <a:noFill/>
          <a:ln>
            <a:noFill/>
          </a:ln>
        </p:spPr>
      </p:pic>
      <p:sp>
        <p:nvSpPr>
          <p:cNvPr id="334" name="Google Shape;334;p38"/>
          <p:cNvSpPr txBox="1"/>
          <p:nvPr/>
        </p:nvSpPr>
        <p:spPr>
          <a:xfrm>
            <a:off x="4700950" y="3810850"/>
            <a:ext cx="201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Ammo</a:t>
            </a:r>
            <a:r>
              <a:rPr lang="en">
                <a:latin typeface="Proxima Nova"/>
                <a:ea typeface="Proxima Nova"/>
                <a:cs typeface="Proxima Nova"/>
                <a:sym typeface="Proxima Nova"/>
              </a:rPr>
              <a:t> box</a:t>
            </a:r>
            <a:endParaRPr>
              <a:latin typeface="Proxima Nova"/>
              <a:ea typeface="Proxima Nova"/>
              <a:cs typeface="Proxima Nova"/>
              <a:sym typeface="Proxima Nova"/>
            </a:endParaRPr>
          </a:p>
        </p:txBody>
      </p:sp>
      <p:sp>
        <p:nvSpPr>
          <p:cNvPr id="335" name="Google Shape;335;p38"/>
          <p:cNvSpPr txBox="1"/>
          <p:nvPr>
            <p:ph idx="1" type="body"/>
          </p:nvPr>
        </p:nvSpPr>
        <p:spPr>
          <a:xfrm>
            <a:off x="311700" y="927625"/>
            <a:ext cx="4389300" cy="412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Storage</a:t>
            </a:r>
            <a:endParaRPr sz="1800"/>
          </a:p>
          <a:p>
            <a:pPr indent="-317500" lvl="1" marL="914400" rtl="0" algn="l">
              <a:spcBef>
                <a:spcPts val="0"/>
              </a:spcBef>
              <a:spcAft>
                <a:spcPts val="0"/>
              </a:spcAft>
              <a:buSzPts val="1400"/>
              <a:buChar char="○"/>
            </a:pPr>
            <a:r>
              <a:rPr lang="en"/>
              <a:t>Pack shall be charged/discharged to level that is optimal for storage based on the particular chemistry</a:t>
            </a:r>
            <a:endParaRPr/>
          </a:p>
          <a:p>
            <a:pPr indent="-317500" lvl="1" marL="914400" rtl="0" algn="l">
              <a:spcBef>
                <a:spcPts val="0"/>
              </a:spcBef>
              <a:spcAft>
                <a:spcPts val="0"/>
              </a:spcAft>
              <a:buSzPts val="1400"/>
              <a:buChar char="○"/>
            </a:pPr>
            <a:r>
              <a:rPr lang="en"/>
              <a:t>Any time a pack is out of service for more than one month</a:t>
            </a:r>
            <a:endParaRPr/>
          </a:p>
          <a:p>
            <a:pPr indent="-342900" lvl="0" marL="457200" rtl="0" algn="l">
              <a:spcBef>
                <a:spcPts val="0"/>
              </a:spcBef>
              <a:spcAft>
                <a:spcPts val="0"/>
              </a:spcAft>
              <a:buSzPts val="1800"/>
              <a:buChar char="●"/>
            </a:pPr>
            <a:r>
              <a:rPr lang="en"/>
              <a:t>How it applies to Us</a:t>
            </a:r>
            <a:endParaRPr/>
          </a:p>
          <a:p>
            <a:pPr indent="-317500" lvl="1" marL="914400" rtl="0" algn="l">
              <a:spcBef>
                <a:spcPts val="0"/>
              </a:spcBef>
              <a:spcAft>
                <a:spcPts val="0"/>
              </a:spcAft>
              <a:buSzPts val="1400"/>
              <a:buChar char="○"/>
            </a:pPr>
            <a:r>
              <a:rPr lang="en"/>
              <a:t>Batteries charged/discharged to storage voltage as recommended by the manufacturer</a:t>
            </a:r>
            <a:endParaRPr/>
          </a:p>
          <a:p>
            <a:pPr indent="-317500" lvl="1" marL="914400" rtl="0" algn="l">
              <a:spcBef>
                <a:spcPts val="0"/>
              </a:spcBef>
              <a:spcAft>
                <a:spcPts val="0"/>
              </a:spcAft>
              <a:buSzPts val="1400"/>
              <a:buChar char="○"/>
            </a:pPr>
            <a:r>
              <a:rPr lang="en"/>
              <a:t>Batteries stored in fire and explosion proof bags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idx="1" type="body"/>
          </p:nvPr>
        </p:nvSpPr>
        <p:spPr>
          <a:xfrm>
            <a:off x="311700" y="927625"/>
            <a:ext cx="3738300" cy="384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Damage evaluation </a:t>
            </a:r>
            <a:endParaRPr/>
          </a:p>
          <a:p>
            <a:pPr indent="-317500" lvl="1" marL="914400" rtl="0" algn="l">
              <a:spcBef>
                <a:spcPts val="0"/>
              </a:spcBef>
              <a:spcAft>
                <a:spcPts val="0"/>
              </a:spcAft>
              <a:buSzPts val="1400"/>
              <a:buChar char="○"/>
            </a:pPr>
            <a:r>
              <a:rPr lang="en"/>
              <a:t>Pack involved in crash or any event involving physical damage must be evaluated </a:t>
            </a:r>
            <a:endParaRPr/>
          </a:p>
          <a:p>
            <a:pPr indent="-342900" lvl="0" marL="457200" rtl="0" algn="l">
              <a:spcBef>
                <a:spcPts val="0"/>
              </a:spcBef>
              <a:spcAft>
                <a:spcPts val="0"/>
              </a:spcAft>
              <a:buSzPts val="1800"/>
              <a:buChar char="●"/>
            </a:pPr>
            <a:r>
              <a:rPr lang="en"/>
              <a:t>Disposal </a:t>
            </a:r>
            <a:endParaRPr/>
          </a:p>
          <a:p>
            <a:pPr indent="-317500" lvl="1" marL="914400" rtl="0" algn="l">
              <a:spcBef>
                <a:spcPts val="0"/>
              </a:spcBef>
              <a:spcAft>
                <a:spcPts val="0"/>
              </a:spcAft>
              <a:buSzPts val="1400"/>
              <a:buChar char="○"/>
            </a:pPr>
            <a:r>
              <a:rPr lang="en"/>
              <a:t>Electrolyte leakage</a:t>
            </a:r>
            <a:endParaRPr/>
          </a:p>
          <a:p>
            <a:pPr indent="-317500" lvl="1" marL="914400" rtl="0" algn="l">
              <a:spcBef>
                <a:spcPts val="0"/>
              </a:spcBef>
              <a:spcAft>
                <a:spcPts val="0"/>
              </a:spcAft>
              <a:buSzPts val="1400"/>
              <a:buChar char="○"/>
            </a:pPr>
            <a:r>
              <a:rPr lang="en"/>
              <a:t>Odor</a:t>
            </a:r>
            <a:endParaRPr/>
          </a:p>
          <a:p>
            <a:pPr indent="-317500" lvl="1" marL="914400" rtl="0" algn="l">
              <a:spcBef>
                <a:spcPts val="0"/>
              </a:spcBef>
              <a:spcAft>
                <a:spcPts val="0"/>
              </a:spcAft>
              <a:buSzPts val="1400"/>
              <a:buChar char="○"/>
            </a:pPr>
            <a:r>
              <a:rPr lang="en"/>
              <a:t>Punchered or Physical damage</a:t>
            </a:r>
            <a:endParaRPr/>
          </a:p>
          <a:p>
            <a:pPr indent="-317500" lvl="1" marL="914400" rtl="0" algn="l">
              <a:spcBef>
                <a:spcPts val="0"/>
              </a:spcBef>
              <a:spcAft>
                <a:spcPts val="0"/>
              </a:spcAft>
              <a:buSzPts val="1400"/>
              <a:buChar char="○"/>
            </a:pPr>
            <a:r>
              <a:rPr lang="en"/>
              <a:t>Severe Swelling</a:t>
            </a:r>
            <a:endParaRPr/>
          </a:p>
          <a:p>
            <a:pPr indent="-342900" lvl="0" marL="457200" rtl="0" algn="l">
              <a:spcBef>
                <a:spcPts val="0"/>
              </a:spcBef>
              <a:spcAft>
                <a:spcPts val="0"/>
              </a:spcAft>
              <a:buSzPts val="1800"/>
              <a:buChar char="●"/>
            </a:pPr>
            <a:r>
              <a:rPr lang="en"/>
              <a:t>How it applies to Us</a:t>
            </a:r>
            <a:endParaRPr/>
          </a:p>
          <a:p>
            <a:pPr indent="-317500" lvl="1" marL="914400" rtl="0" algn="l">
              <a:spcBef>
                <a:spcPts val="0"/>
              </a:spcBef>
              <a:spcAft>
                <a:spcPts val="0"/>
              </a:spcAft>
              <a:buSzPts val="1400"/>
              <a:buChar char="○"/>
            </a:pPr>
            <a:r>
              <a:rPr lang="en"/>
              <a:t>None of the above has happened yet</a:t>
            </a:r>
            <a:endParaRPr/>
          </a:p>
        </p:txBody>
      </p:sp>
      <p:sp>
        <p:nvSpPr>
          <p:cNvPr id="341" name="Google Shape;34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39"/>
          <p:cNvSpPr txBox="1"/>
          <p:nvPr>
            <p:ph type="title"/>
          </p:nvPr>
        </p:nvSpPr>
        <p:spPr>
          <a:xfrm>
            <a:off x="235500" y="222450"/>
            <a:ext cx="629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Section 8: Maintenance</a:t>
            </a:r>
            <a:endParaRPr/>
          </a:p>
        </p:txBody>
      </p:sp>
      <p:pic>
        <p:nvPicPr>
          <p:cNvPr id="343" name="Google Shape;343;p39"/>
          <p:cNvPicPr preferRelativeResize="0"/>
          <p:nvPr/>
        </p:nvPicPr>
        <p:blipFill>
          <a:blip r:embed="rId3">
            <a:alphaModFix/>
          </a:blip>
          <a:stretch>
            <a:fillRect/>
          </a:stretch>
        </p:blipFill>
        <p:spPr>
          <a:xfrm>
            <a:off x="4430900" y="3295625"/>
            <a:ext cx="1317300" cy="1521300"/>
          </a:xfrm>
          <a:prstGeom prst="roundRect">
            <a:avLst>
              <a:gd fmla="val 16667" name="adj"/>
            </a:avLst>
          </a:prstGeom>
          <a:noFill/>
          <a:ln>
            <a:noFill/>
          </a:ln>
        </p:spPr>
      </p:pic>
      <p:sp>
        <p:nvSpPr>
          <p:cNvPr id="344" name="Google Shape;344;p39"/>
          <p:cNvSpPr txBox="1"/>
          <p:nvPr/>
        </p:nvSpPr>
        <p:spPr>
          <a:xfrm>
            <a:off x="4050050" y="2650075"/>
            <a:ext cx="207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LiPo pillow </a:t>
            </a:r>
            <a:r>
              <a:rPr lang="en">
                <a:latin typeface="Proxima Nova"/>
                <a:ea typeface="Proxima Nova"/>
                <a:cs typeface="Proxima Nova"/>
                <a:sym typeface="Proxima Nova"/>
              </a:rPr>
              <a:t>c</a:t>
            </a:r>
            <a:r>
              <a:rPr lang="en">
                <a:latin typeface="Proxima Nova"/>
                <a:ea typeface="Proxima Nova"/>
                <a:cs typeface="Proxima Nova"/>
                <a:sym typeface="Proxima Nova"/>
              </a:rPr>
              <a:t>ases</a:t>
            </a:r>
            <a:endParaRPr>
              <a:latin typeface="Proxima Nova"/>
              <a:ea typeface="Proxima Nova"/>
              <a:cs typeface="Proxima Nova"/>
              <a:sym typeface="Proxima Nova"/>
            </a:endParaRPr>
          </a:p>
        </p:txBody>
      </p:sp>
      <p:pic>
        <p:nvPicPr>
          <p:cNvPr id="345" name="Google Shape;345;p39" title="punchuring_a_lipo.mp4">
            <a:hlinkClick r:id="rId4"/>
          </p:cNvPr>
          <p:cNvPicPr preferRelativeResize="0"/>
          <p:nvPr/>
        </p:nvPicPr>
        <p:blipFill>
          <a:blip r:embed="rId5">
            <a:alphaModFix/>
          </a:blip>
          <a:stretch>
            <a:fillRect/>
          </a:stretch>
        </p:blipFill>
        <p:spPr>
          <a:xfrm>
            <a:off x="6129088" y="1489700"/>
            <a:ext cx="2885476" cy="2164100"/>
          </a:xfrm>
          <a:prstGeom prst="rect">
            <a:avLst/>
          </a:prstGeom>
          <a:noFill/>
          <a:ln>
            <a:noFill/>
          </a:ln>
        </p:spPr>
      </p:pic>
      <p:sp>
        <p:nvSpPr>
          <p:cNvPr id="346" name="Google Shape;346;p39"/>
          <p:cNvSpPr txBox="1"/>
          <p:nvPr/>
        </p:nvSpPr>
        <p:spPr>
          <a:xfrm>
            <a:off x="6129088" y="3653800"/>
            <a:ext cx="288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Using lithium polymer batteries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as a raptor engine</a:t>
            </a:r>
            <a:endParaRPr>
              <a:latin typeface="Proxima Nova"/>
              <a:ea typeface="Proxima Nova"/>
              <a:cs typeface="Proxima Nova"/>
              <a:sym typeface="Proxima Nova"/>
            </a:endParaRPr>
          </a:p>
        </p:txBody>
      </p:sp>
      <p:pic>
        <p:nvPicPr>
          <p:cNvPr id="347" name="Google Shape;347;p39"/>
          <p:cNvPicPr preferRelativeResize="0"/>
          <p:nvPr/>
        </p:nvPicPr>
        <p:blipFill rotWithShape="1">
          <a:blip r:embed="rId6">
            <a:alphaModFix/>
          </a:blip>
          <a:srcRect b="2816" l="0" r="0" t="15544"/>
          <a:stretch/>
        </p:blipFill>
        <p:spPr>
          <a:xfrm>
            <a:off x="4504400" y="1131525"/>
            <a:ext cx="1170300" cy="12732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3844325" y="2150850"/>
            <a:ext cx="4494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Thank you for your time!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Questions?</a:t>
            </a:r>
            <a:endParaRPr/>
          </a:p>
          <a:p>
            <a:pPr indent="0" lvl="0" marL="0" rtl="0" algn="ctr">
              <a:spcBef>
                <a:spcPts val="0"/>
              </a:spcBef>
              <a:spcAft>
                <a:spcPts val="0"/>
              </a:spcAft>
              <a:buNone/>
            </a:pPr>
            <a:r>
              <a:t/>
            </a:r>
            <a:endParaRPr/>
          </a:p>
        </p:txBody>
      </p:sp>
      <p:sp>
        <p:nvSpPr>
          <p:cNvPr id="353" name="Google Shape;35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5"/>
          <p:cNvSpPr txBox="1"/>
          <p:nvPr>
            <p:ph type="title"/>
          </p:nvPr>
        </p:nvSpPr>
        <p:spPr>
          <a:xfrm>
            <a:off x="3844325" y="2150850"/>
            <a:ext cx="449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FAA Part 135 </a:t>
            </a:r>
            <a:r>
              <a:rPr lang="en"/>
              <a:t>- </a:t>
            </a:r>
            <a:r>
              <a:rPr lang="en"/>
              <a:t>Air Carrier and Operator Certification</a:t>
            </a:r>
            <a:endParaRPr/>
          </a:p>
        </p:txBody>
      </p:sp>
      <p:sp>
        <p:nvSpPr>
          <p:cNvPr id="123" name="Google Shape;12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idx="1" type="body"/>
          </p:nvPr>
        </p:nvSpPr>
        <p:spPr>
          <a:xfrm>
            <a:off x="311700" y="1844150"/>
            <a:ext cx="6273900" cy="35652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Part 135 certification is the only path for small drones to </a:t>
            </a:r>
            <a:r>
              <a:rPr b="1" lang="en"/>
              <a:t>carry the property of another for compensation</a:t>
            </a:r>
            <a:r>
              <a:rPr lang="en"/>
              <a:t> beyond visual line of sight</a:t>
            </a:r>
            <a:endParaRPr/>
          </a:p>
          <a:p>
            <a:pPr indent="-342900" lvl="0" marL="457200" rtl="0" algn="l">
              <a:spcBef>
                <a:spcPts val="1200"/>
              </a:spcBef>
              <a:spcAft>
                <a:spcPts val="0"/>
              </a:spcAft>
              <a:buSzPts val="1800"/>
              <a:buChar char="●"/>
            </a:pPr>
            <a:r>
              <a:rPr lang="en"/>
              <a:t>Some exemptions exist for rules that don’t apply to drone carriers</a:t>
            </a:r>
            <a:endParaRPr/>
          </a:p>
          <a:p>
            <a:pPr indent="-342900" lvl="0" marL="457200" rtl="0" algn="l">
              <a:spcBef>
                <a:spcPts val="1000"/>
              </a:spcBef>
              <a:spcAft>
                <a:spcPts val="1200"/>
              </a:spcAft>
              <a:buSzPts val="1800"/>
              <a:buChar char="●"/>
            </a:pPr>
            <a:r>
              <a:rPr lang="en"/>
              <a:t>All part 135 applicants must go through 5 phases of the certification process</a:t>
            </a:r>
            <a:endParaRPr/>
          </a:p>
        </p:txBody>
      </p:sp>
      <p:sp>
        <p:nvSpPr>
          <p:cNvPr id="129" name="Google Shape;12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6"/>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What is the Regulation About? </a:t>
            </a:r>
            <a:endParaRPr/>
          </a:p>
          <a:p>
            <a:pPr indent="0" lvl="0" marL="0" rtl="0" algn="l">
              <a:spcBef>
                <a:spcPts val="0"/>
              </a:spcBef>
              <a:spcAft>
                <a:spcPts val="0"/>
              </a:spcAft>
              <a:buNone/>
            </a:pPr>
            <a:r>
              <a:t/>
            </a:r>
            <a:endParaRPr/>
          </a:p>
        </p:txBody>
      </p:sp>
      <p:pic>
        <p:nvPicPr>
          <p:cNvPr id="131" name="Google Shape;131;p16"/>
          <p:cNvPicPr preferRelativeResize="0"/>
          <p:nvPr/>
        </p:nvPicPr>
        <p:blipFill>
          <a:blip r:embed="rId3">
            <a:alphaModFix/>
          </a:blip>
          <a:stretch>
            <a:fillRect/>
          </a:stretch>
        </p:blipFill>
        <p:spPr>
          <a:xfrm>
            <a:off x="6646099" y="2127325"/>
            <a:ext cx="2118024" cy="2206300"/>
          </a:xfrm>
          <a:prstGeom prst="rect">
            <a:avLst/>
          </a:prstGeom>
          <a:noFill/>
          <a:ln>
            <a:noFill/>
          </a:ln>
        </p:spPr>
      </p:pic>
      <p:sp>
        <p:nvSpPr>
          <p:cNvPr id="132" name="Google Shape;132;p16"/>
          <p:cNvSpPr txBox="1"/>
          <p:nvPr/>
        </p:nvSpPr>
        <p:spPr>
          <a:xfrm>
            <a:off x="404250" y="1017413"/>
            <a:ext cx="8068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latin typeface="Proxima Nova"/>
                <a:ea typeface="Proxima Nova"/>
                <a:cs typeface="Proxima Nova"/>
                <a:sym typeface="Proxima Nova"/>
              </a:rPr>
              <a:t>Part 135 outlines a certification process for pilots/operators that enables them to fly for compensation/ hire.</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idx="1" type="body"/>
          </p:nvPr>
        </p:nvSpPr>
        <p:spPr>
          <a:xfrm>
            <a:off x="311700" y="1003813"/>
            <a:ext cx="8520600" cy="35652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a:t>Four types of Part 135 Licenses</a:t>
            </a:r>
            <a:endParaRPr/>
          </a:p>
          <a:p>
            <a:pPr indent="-342900" lvl="0" marL="457200" rtl="0" algn="l">
              <a:spcBef>
                <a:spcPts val="1200"/>
              </a:spcBef>
              <a:spcAft>
                <a:spcPts val="0"/>
              </a:spcAft>
              <a:buSzPts val="1800"/>
              <a:buChar char="●"/>
            </a:pPr>
            <a:r>
              <a:rPr lang="en"/>
              <a:t>135 Single Pilot</a:t>
            </a:r>
            <a:endParaRPr/>
          </a:p>
          <a:p>
            <a:pPr indent="-342900" lvl="0" marL="457200" rtl="0" algn="l">
              <a:spcBef>
                <a:spcPts val="1200"/>
              </a:spcBef>
              <a:spcAft>
                <a:spcPts val="0"/>
              </a:spcAft>
              <a:buSzPts val="1800"/>
              <a:buChar char="●"/>
            </a:pPr>
            <a:r>
              <a:rPr lang="en"/>
              <a:t>135 Single Pilot in Command</a:t>
            </a:r>
            <a:endParaRPr/>
          </a:p>
          <a:p>
            <a:pPr indent="-342900" lvl="0" marL="457200" rtl="0" algn="l">
              <a:spcBef>
                <a:spcPts val="1000"/>
              </a:spcBef>
              <a:spcAft>
                <a:spcPts val="0"/>
              </a:spcAft>
              <a:buSzPts val="1800"/>
              <a:buChar char="●"/>
            </a:pPr>
            <a:r>
              <a:rPr lang="en"/>
              <a:t>135 Basic</a:t>
            </a:r>
            <a:endParaRPr/>
          </a:p>
          <a:p>
            <a:pPr indent="-342900" lvl="0" marL="457200" rtl="0" algn="l">
              <a:spcBef>
                <a:spcPts val="1000"/>
              </a:spcBef>
              <a:spcAft>
                <a:spcPts val="1200"/>
              </a:spcAft>
              <a:buSzPts val="1800"/>
              <a:buChar char="●"/>
            </a:pPr>
            <a:r>
              <a:rPr lang="en"/>
              <a:t>Standard Part 135</a:t>
            </a:r>
            <a:endParaRPr/>
          </a:p>
        </p:txBody>
      </p:sp>
      <p:sp>
        <p:nvSpPr>
          <p:cNvPr id="138" name="Google Shape;13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17"/>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Part 135 Licenses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18"/>
          <p:cNvSpPr txBox="1"/>
          <p:nvPr>
            <p:ph type="title"/>
          </p:nvPr>
        </p:nvSpPr>
        <p:spPr>
          <a:xfrm>
            <a:off x="235500" y="222450"/>
            <a:ext cx="530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- 135 Single Pilot</a:t>
            </a:r>
            <a:endParaRPr/>
          </a:p>
        </p:txBody>
      </p:sp>
      <p:pic>
        <p:nvPicPr>
          <p:cNvPr id="146" name="Google Shape;146;p18"/>
          <p:cNvPicPr preferRelativeResize="0"/>
          <p:nvPr/>
        </p:nvPicPr>
        <p:blipFill>
          <a:blip r:embed="rId3">
            <a:alphaModFix/>
          </a:blip>
          <a:stretch>
            <a:fillRect/>
          </a:stretch>
        </p:blipFill>
        <p:spPr>
          <a:xfrm>
            <a:off x="1506700" y="2066525"/>
            <a:ext cx="1552750" cy="1552750"/>
          </a:xfrm>
          <a:prstGeom prst="rect">
            <a:avLst/>
          </a:prstGeom>
          <a:noFill/>
          <a:ln>
            <a:noFill/>
          </a:ln>
        </p:spPr>
      </p:pic>
      <p:pic>
        <p:nvPicPr>
          <p:cNvPr id="147" name="Google Shape;147;p18"/>
          <p:cNvPicPr preferRelativeResize="0"/>
          <p:nvPr/>
        </p:nvPicPr>
        <p:blipFill>
          <a:blip r:embed="rId4">
            <a:alphaModFix/>
          </a:blip>
          <a:stretch>
            <a:fillRect/>
          </a:stretch>
        </p:blipFill>
        <p:spPr>
          <a:xfrm>
            <a:off x="6046725" y="2105125"/>
            <a:ext cx="1475549" cy="1475549"/>
          </a:xfrm>
          <a:prstGeom prst="rect">
            <a:avLst/>
          </a:prstGeom>
          <a:noFill/>
          <a:ln>
            <a:noFill/>
          </a:ln>
        </p:spPr>
      </p:pic>
      <p:cxnSp>
        <p:nvCxnSpPr>
          <p:cNvPr id="148" name="Google Shape;148;p18"/>
          <p:cNvCxnSpPr/>
          <p:nvPr/>
        </p:nvCxnSpPr>
        <p:spPr>
          <a:xfrm>
            <a:off x="3417300" y="2750675"/>
            <a:ext cx="1810500" cy="0"/>
          </a:xfrm>
          <a:prstGeom prst="straightConnector1">
            <a:avLst/>
          </a:prstGeom>
          <a:noFill/>
          <a:ln cap="flat" cmpd="sng" w="38100">
            <a:solidFill>
              <a:schemeClr val="accent3"/>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4" name="Google Shape;154;p19"/>
          <p:cNvSpPr txBox="1"/>
          <p:nvPr>
            <p:ph type="title"/>
          </p:nvPr>
        </p:nvSpPr>
        <p:spPr>
          <a:xfrm>
            <a:off x="235500" y="222450"/>
            <a:ext cx="559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- 135 Single Pilot in Command</a:t>
            </a:r>
            <a:endParaRPr/>
          </a:p>
        </p:txBody>
      </p:sp>
      <p:pic>
        <p:nvPicPr>
          <p:cNvPr id="155" name="Google Shape;155;p19"/>
          <p:cNvPicPr preferRelativeResize="0"/>
          <p:nvPr/>
        </p:nvPicPr>
        <p:blipFill>
          <a:blip r:embed="rId3">
            <a:alphaModFix/>
          </a:blip>
          <a:stretch>
            <a:fillRect/>
          </a:stretch>
        </p:blipFill>
        <p:spPr>
          <a:xfrm>
            <a:off x="412050" y="2066525"/>
            <a:ext cx="1552750" cy="1552750"/>
          </a:xfrm>
          <a:prstGeom prst="rect">
            <a:avLst/>
          </a:prstGeom>
          <a:noFill/>
          <a:ln>
            <a:noFill/>
          </a:ln>
        </p:spPr>
      </p:pic>
      <p:pic>
        <p:nvPicPr>
          <p:cNvPr id="156" name="Google Shape;156;p19"/>
          <p:cNvPicPr preferRelativeResize="0"/>
          <p:nvPr/>
        </p:nvPicPr>
        <p:blipFill>
          <a:blip r:embed="rId4">
            <a:alphaModFix/>
          </a:blip>
          <a:stretch>
            <a:fillRect/>
          </a:stretch>
        </p:blipFill>
        <p:spPr>
          <a:xfrm>
            <a:off x="6687750" y="1373350"/>
            <a:ext cx="1475549" cy="1475549"/>
          </a:xfrm>
          <a:prstGeom prst="rect">
            <a:avLst/>
          </a:prstGeom>
          <a:noFill/>
          <a:ln>
            <a:noFill/>
          </a:ln>
        </p:spPr>
      </p:pic>
      <p:pic>
        <p:nvPicPr>
          <p:cNvPr id="157" name="Google Shape;157;p19"/>
          <p:cNvPicPr preferRelativeResize="0"/>
          <p:nvPr/>
        </p:nvPicPr>
        <p:blipFill>
          <a:blip r:embed="rId5">
            <a:alphaModFix/>
          </a:blip>
          <a:stretch>
            <a:fillRect/>
          </a:stretch>
        </p:blipFill>
        <p:spPr>
          <a:xfrm>
            <a:off x="3502625" y="1117600"/>
            <a:ext cx="935226" cy="935226"/>
          </a:xfrm>
          <a:prstGeom prst="rect">
            <a:avLst/>
          </a:prstGeom>
          <a:noFill/>
          <a:ln>
            <a:noFill/>
          </a:ln>
        </p:spPr>
      </p:pic>
      <p:pic>
        <p:nvPicPr>
          <p:cNvPr id="158" name="Google Shape;158;p19"/>
          <p:cNvPicPr preferRelativeResize="0"/>
          <p:nvPr/>
        </p:nvPicPr>
        <p:blipFill>
          <a:blip r:embed="rId5">
            <a:alphaModFix/>
          </a:blip>
          <a:stretch>
            <a:fillRect/>
          </a:stretch>
        </p:blipFill>
        <p:spPr>
          <a:xfrm>
            <a:off x="3502625" y="2375287"/>
            <a:ext cx="935226" cy="935226"/>
          </a:xfrm>
          <a:prstGeom prst="rect">
            <a:avLst/>
          </a:prstGeom>
          <a:noFill/>
          <a:ln>
            <a:noFill/>
          </a:ln>
        </p:spPr>
      </p:pic>
      <p:pic>
        <p:nvPicPr>
          <p:cNvPr id="159" name="Google Shape;159;p19"/>
          <p:cNvPicPr preferRelativeResize="0"/>
          <p:nvPr/>
        </p:nvPicPr>
        <p:blipFill>
          <a:blip r:embed="rId5">
            <a:alphaModFix/>
          </a:blip>
          <a:stretch>
            <a:fillRect/>
          </a:stretch>
        </p:blipFill>
        <p:spPr>
          <a:xfrm>
            <a:off x="3502625" y="3728000"/>
            <a:ext cx="935226" cy="935226"/>
          </a:xfrm>
          <a:prstGeom prst="rect">
            <a:avLst/>
          </a:prstGeom>
          <a:noFill/>
          <a:ln>
            <a:noFill/>
          </a:ln>
        </p:spPr>
      </p:pic>
      <p:cxnSp>
        <p:nvCxnSpPr>
          <p:cNvPr id="160" name="Google Shape;160;p19"/>
          <p:cNvCxnSpPr>
            <a:endCxn id="158" idx="1"/>
          </p:cNvCxnSpPr>
          <p:nvPr/>
        </p:nvCxnSpPr>
        <p:spPr>
          <a:xfrm>
            <a:off x="1964825" y="2842900"/>
            <a:ext cx="1537800" cy="0"/>
          </a:xfrm>
          <a:prstGeom prst="straightConnector1">
            <a:avLst/>
          </a:prstGeom>
          <a:noFill/>
          <a:ln cap="flat" cmpd="sng" w="38100">
            <a:solidFill>
              <a:schemeClr val="accent3"/>
            </a:solidFill>
            <a:prstDash val="solid"/>
            <a:round/>
            <a:headEnd len="med" w="med" type="none"/>
            <a:tailEnd len="med" w="med" type="triangle"/>
          </a:ln>
        </p:spPr>
      </p:cxnSp>
      <p:cxnSp>
        <p:nvCxnSpPr>
          <p:cNvPr id="161" name="Google Shape;161;p19"/>
          <p:cNvCxnSpPr>
            <a:stCxn id="155" idx="3"/>
            <a:endCxn id="157" idx="1"/>
          </p:cNvCxnSpPr>
          <p:nvPr/>
        </p:nvCxnSpPr>
        <p:spPr>
          <a:xfrm flipH="1" rot="10800000">
            <a:off x="1964800" y="1585300"/>
            <a:ext cx="1537800" cy="1257600"/>
          </a:xfrm>
          <a:prstGeom prst="bentConnector3">
            <a:avLst>
              <a:gd fmla="val 50001" name="adj1"/>
            </a:avLst>
          </a:prstGeom>
          <a:noFill/>
          <a:ln cap="flat" cmpd="sng" w="38100">
            <a:solidFill>
              <a:schemeClr val="accent3"/>
            </a:solidFill>
            <a:prstDash val="solid"/>
            <a:round/>
            <a:headEnd len="med" w="med" type="none"/>
            <a:tailEnd len="med" w="med" type="triangle"/>
          </a:ln>
        </p:spPr>
      </p:cxnSp>
      <p:cxnSp>
        <p:nvCxnSpPr>
          <p:cNvPr id="162" name="Google Shape;162;p19"/>
          <p:cNvCxnSpPr>
            <a:stCxn id="155" idx="3"/>
            <a:endCxn id="159" idx="1"/>
          </p:cNvCxnSpPr>
          <p:nvPr/>
        </p:nvCxnSpPr>
        <p:spPr>
          <a:xfrm>
            <a:off x="1964800" y="2842900"/>
            <a:ext cx="1537800" cy="1352700"/>
          </a:xfrm>
          <a:prstGeom prst="bentConnector3">
            <a:avLst>
              <a:gd fmla="val 50001" name="adj1"/>
            </a:avLst>
          </a:prstGeom>
          <a:noFill/>
          <a:ln cap="flat" cmpd="sng" w="38100">
            <a:solidFill>
              <a:schemeClr val="accent3"/>
            </a:solidFill>
            <a:prstDash val="solid"/>
            <a:round/>
            <a:headEnd len="med" w="med" type="none"/>
            <a:tailEnd len="med" w="med" type="triangle"/>
          </a:ln>
        </p:spPr>
      </p:cxnSp>
      <p:cxnSp>
        <p:nvCxnSpPr>
          <p:cNvPr id="163" name="Google Shape;163;p19"/>
          <p:cNvCxnSpPr/>
          <p:nvPr/>
        </p:nvCxnSpPr>
        <p:spPr>
          <a:xfrm>
            <a:off x="5157500" y="2834800"/>
            <a:ext cx="954300" cy="14100"/>
          </a:xfrm>
          <a:prstGeom prst="straightConnector1">
            <a:avLst/>
          </a:prstGeom>
          <a:noFill/>
          <a:ln cap="flat" cmpd="sng" w="38100">
            <a:solidFill>
              <a:schemeClr val="accent3"/>
            </a:solidFill>
            <a:prstDash val="solid"/>
            <a:round/>
            <a:headEnd len="med" w="med" type="none"/>
            <a:tailEnd len="med" w="med" type="triangle"/>
          </a:ln>
        </p:spPr>
      </p:cxnSp>
      <p:sp>
        <p:nvSpPr>
          <p:cNvPr id="164" name="Google Shape;164;p19"/>
          <p:cNvSpPr txBox="1"/>
          <p:nvPr/>
        </p:nvSpPr>
        <p:spPr>
          <a:xfrm>
            <a:off x="6282750" y="3263450"/>
            <a:ext cx="256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Restrictions: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Aircraft for 9 passengers or less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U.S., Canada, or Mexico only</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20"/>
          <p:cNvSpPr txBox="1"/>
          <p:nvPr>
            <p:ph type="title"/>
          </p:nvPr>
        </p:nvSpPr>
        <p:spPr>
          <a:xfrm>
            <a:off x="235500" y="222450"/>
            <a:ext cx="559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- 135 Basic</a:t>
            </a:r>
            <a:endParaRPr/>
          </a:p>
        </p:txBody>
      </p:sp>
      <p:pic>
        <p:nvPicPr>
          <p:cNvPr id="171" name="Google Shape;171;p20"/>
          <p:cNvPicPr preferRelativeResize="0"/>
          <p:nvPr/>
        </p:nvPicPr>
        <p:blipFill>
          <a:blip r:embed="rId3">
            <a:alphaModFix/>
          </a:blip>
          <a:stretch>
            <a:fillRect/>
          </a:stretch>
        </p:blipFill>
        <p:spPr>
          <a:xfrm>
            <a:off x="492750" y="1512150"/>
            <a:ext cx="1128225" cy="1128225"/>
          </a:xfrm>
          <a:prstGeom prst="rect">
            <a:avLst/>
          </a:prstGeom>
          <a:noFill/>
          <a:ln>
            <a:noFill/>
          </a:ln>
        </p:spPr>
      </p:pic>
      <p:pic>
        <p:nvPicPr>
          <p:cNvPr id="172" name="Google Shape;172;p20"/>
          <p:cNvPicPr preferRelativeResize="0"/>
          <p:nvPr/>
        </p:nvPicPr>
        <p:blipFill>
          <a:blip r:embed="rId4">
            <a:alphaModFix/>
          </a:blip>
          <a:stretch>
            <a:fillRect/>
          </a:stretch>
        </p:blipFill>
        <p:spPr>
          <a:xfrm>
            <a:off x="4062900" y="1533725"/>
            <a:ext cx="1085100" cy="1085100"/>
          </a:xfrm>
          <a:prstGeom prst="rect">
            <a:avLst/>
          </a:prstGeom>
          <a:noFill/>
          <a:ln>
            <a:noFill/>
          </a:ln>
        </p:spPr>
      </p:pic>
      <p:pic>
        <p:nvPicPr>
          <p:cNvPr id="173" name="Google Shape;173;p20"/>
          <p:cNvPicPr preferRelativeResize="0"/>
          <p:nvPr/>
        </p:nvPicPr>
        <p:blipFill>
          <a:blip r:embed="rId5">
            <a:alphaModFix/>
          </a:blip>
          <a:stretch>
            <a:fillRect/>
          </a:stretch>
        </p:blipFill>
        <p:spPr>
          <a:xfrm>
            <a:off x="1845475" y="1608650"/>
            <a:ext cx="935226" cy="935226"/>
          </a:xfrm>
          <a:prstGeom prst="rect">
            <a:avLst/>
          </a:prstGeom>
          <a:noFill/>
          <a:ln>
            <a:noFill/>
          </a:ln>
        </p:spPr>
      </p:pic>
      <p:sp>
        <p:nvSpPr>
          <p:cNvPr id="174" name="Google Shape;174;p20"/>
          <p:cNvSpPr txBox="1"/>
          <p:nvPr/>
        </p:nvSpPr>
        <p:spPr>
          <a:xfrm>
            <a:off x="652200" y="2785525"/>
            <a:ext cx="197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Max 5 Pilots </a:t>
            </a:r>
            <a:r>
              <a:rPr lang="en">
                <a:latin typeface="Proxima Nova"/>
                <a:ea typeface="Proxima Nova"/>
                <a:cs typeface="Proxima Nova"/>
                <a:sym typeface="Proxima Nova"/>
              </a:rPr>
              <a:t>or Second in Command</a:t>
            </a:r>
            <a:endParaRPr>
              <a:latin typeface="Proxima Nova"/>
              <a:ea typeface="Proxima Nova"/>
              <a:cs typeface="Proxima Nova"/>
              <a:sym typeface="Proxima Nova"/>
            </a:endParaRPr>
          </a:p>
        </p:txBody>
      </p:sp>
      <p:sp>
        <p:nvSpPr>
          <p:cNvPr id="175" name="Google Shape;175;p20"/>
          <p:cNvSpPr txBox="1"/>
          <p:nvPr/>
        </p:nvSpPr>
        <p:spPr>
          <a:xfrm>
            <a:off x="736800" y="1017475"/>
            <a:ext cx="181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Pilots</a:t>
            </a:r>
            <a:endParaRPr>
              <a:latin typeface="Proxima Nova"/>
              <a:ea typeface="Proxima Nova"/>
              <a:cs typeface="Proxima Nova"/>
              <a:sym typeface="Proxima Nova"/>
            </a:endParaRPr>
          </a:p>
        </p:txBody>
      </p:sp>
      <p:sp>
        <p:nvSpPr>
          <p:cNvPr id="176" name="Google Shape;176;p20"/>
          <p:cNvSpPr txBox="1"/>
          <p:nvPr/>
        </p:nvSpPr>
        <p:spPr>
          <a:xfrm>
            <a:off x="3700200" y="1001800"/>
            <a:ext cx="181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Planes</a:t>
            </a:r>
            <a:endParaRPr>
              <a:latin typeface="Proxima Nova"/>
              <a:ea typeface="Proxima Nova"/>
              <a:cs typeface="Proxima Nova"/>
              <a:sym typeface="Proxima Nova"/>
            </a:endParaRPr>
          </a:p>
        </p:txBody>
      </p:sp>
      <p:sp>
        <p:nvSpPr>
          <p:cNvPr id="177" name="Google Shape;177;p20"/>
          <p:cNvSpPr txBox="1"/>
          <p:nvPr/>
        </p:nvSpPr>
        <p:spPr>
          <a:xfrm>
            <a:off x="3525900" y="2785525"/>
            <a:ext cx="215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Max 5 planes with only 3 different types allowed </a:t>
            </a:r>
            <a:endParaRPr>
              <a:latin typeface="Proxima Nova"/>
              <a:ea typeface="Proxima Nova"/>
              <a:cs typeface="Proxima Nova"/>
              <a:sym typeface="Proxima Nova"/>
            </a:endParaRPr>
          </a:p>
        </p:txBody>
      </p:sp>
      <p:sp>
        <p:nvSpPr>
          <p:cNvPr id="178" name="Google Shape;178;p20"/>
          <p:cNvSpPr txBox="1"/>
          <p:nvPr/>
        </p:nvSpPr>
        <p:spPr>
          <a:xfrm>
            <a:off x="3289200" y="3567825"/>
            <a:ext cx="256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Restrictions: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Aircraft for 9 passengers or less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U.S., Canada, or Mexico only</a:t>
            </a:r>
            <a:endParaRPr>
              <a:latin typeface="Proxima Nova"/>
              <a:ea typeface="Proxima Nova"/>
              <a:cs typeface="Proxima Nova"/>
              <a:sym typeface="Proxima Nova"/>
            </a:endParaRPr>
          </a:p>
        </p:txBody>
      </p:sp>
      <p:pic>
        <p:nvPicPr>
          <p:cNvPr id="179" name="Google Shape;179;p20"/>
          <p:cNvPicPr preferRelativeResize="0"/>
          <p:nvPr/>
        </p:nvPicPr>
        <p:blipFill>
          <a:blip r:embed="rId6">
            <a:alphaModFix/>
          </a:blip>
          <a:stretch>
            <a:fillRect/>
          </a:stretch>
        </p:blipFill>
        <p:spPr>
          <a:xfrm>
            <a:off x="7108300" y="1533725"/>
            <a:ext cx="1085100" cy="1085100"/>
          </a:xfrm>
          <a:prstGeom prst="rect">
            <a:avLst/>
          </a:prstGeom>
          <a:noFill/>
          <a:ln>
            <a:noFill/>
          </a:ln>
        </p:spPr>
      </p:pic>
      <p:sp>
        <p:nvSpPr>
          <p:cNvPr id="180" name="Google Shape;180;p20"/>
          <p:cNvSpPr txBox="1"/>
          <p:nvPr/>
        </p:nvSpPr>
        <p:spPr>
          <a:xfrm>
            <a:off x="6603300" y="1017475"/>
            <a:ext cx="181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Manuals</a:t>
            </a:r>
            <a:endParaRPr>
              <a:latin typeface="Proxima Nova"/>
              <a:ea typeface="Proxima Nova"/>
              <a:cs typeface="Proxima Nova"/>
              <a:sym typeface="Proxima Nova"/>
            </a:endParaRPr>
          </a:p>
        </p:txBody>
      </p:sp>
      <p:sp>
        <p:nvSpPr>
          <p:cNvPr id="181" name="Google Shape;181;p20"/>
          <p:cNvSpPr txBox="1"/>
          <p:nvPr/>
        </p:nvSpPr>
        <p:spPr>
          <a:xfrm>
            <a:off x="6363500" y="2734875"/>
            <a:ext cx="256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Requirements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Develop/maintain manuals and training programs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Required management position</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1"/>
          <p:cNvSpPr txBox="1"/>
          <p:nvPr>
            <p:ph type="title"/>
          </p:nvPr>
        </p:nvSpPr>
        <p:spPr>
          <a:xfrm>
            <a:off x="235500" y="222450"/>
            <a:ext cx="559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- 135 Standard</a:t>
            </a:r>
            <a:endParaRPr/>
          </a:p>
        </p:txBody>
      </p:sp>
      <p:pic>
        <p:nvPicPr>
          <p:cNvPr id="188" name="Google Shape;188;p21"/>
          <p:cNvPicPr preferRelativeResize="0"/>
          <p:nvPr/>
        </p:nvPicPr>
        <p:blipFill>
          <a:blip r:embed="rId3">
            <a:alphaModFix/>
          </a:blip>
          <a:stretch>
            <a:fillRect/>
          </a:stretch>
        </p:blipFill>
        <p:spPr>
          <a:xfrm>
            <a:off x="492750" y="1512150"/>
            <a:ext cx="1128225" cy="1128225"/>
          </a:xfrm>
          <a:prstGeom prst="rect">
            <a:avLst/>
          </a:prstGeom>
          <a:noFill/>
          <a:ln>
            <a:noFill/>
          </a:ln>
        </p:spPr>
      </p:pic>
      <p:pic>
        <p:nvPicPr>
          <p:cNvPr id="189" name="Google Shape;189;p21"/>
          <p:cNvPicPr preferRelativeResize="0"/>
          <p:nvPr/>
        </p:nvPicPr>
        <p:blipFill>
          <a:blip r:embed="rId4">
            <a:alphaModFix/>
          </a:blip>
          <a:stretch>
            <a:fillRect/>
          </a:stretch>
        </p:blipFill>
        <p:spPr>
          <a:xfrm>
            <a:off x="4062900" y="1533725"/>
            <a:ext cx="1085100" cy="1085100"/>
          </a:xfrm>
          <a:prstGeom prst="rect">
            <a:avLst/>
          </a:prstGeom>
          <a:noFill/>
          <a:ln>
            <a:noFill/>
          </a:ln>
        </p:spPr>
      </p:pic>
      <p:pic>
        <p:nvPicPr>
          <p:cNvPr id="190" name="Google Shape;190;p21"/>
          <p:cNvPicPr preferRelativeResize="0"/>
          <p:nvPr/>
        </p:nvPicPr>
        <p:blipFill>
          <a:blip r:embed="rId5">
            <a:alphaModFix/>
          </a:blip>
          <a:stretch>
            <a:fillRect/>
          </a:stretch>
        </p:blipFill>
        <p:spPr>
          <a:xfrm>
            <a:off x="1845475" y="1608650"/>
            <a:ext cx="935226" cy="935226"/>
          </a:xfrm>
          <a:prstGeom prst="rect">
            <a:avLst/>
          </a:prstGeom>
          <a:noFill/>
          <a:ln>
            <a:noFill/>
          </a:ln>
        </p:spPr>
      </p:pic>
      <p:sp>
        <p:nvSpPr>
          <p:cNvPr id="191" name="Google Shape;191;p21"/>
          <p:cNvSpPr txBox="1"/>
          <p:nvPr/>
        </p:nvSpPr>
        <p:spPr>
          <a:xfrm>
            <a:off x="652200" y="2785525"/>
            <a:ext cx="197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No </a:t>
            </a:r>
            <a:r>
              <a:rPr lang="en">
                <a:latin typeface="Proxima Nova"/>
                <a:ea typeface="Proxima Nova"/>
                <a:cs typeface="Proxima Nova"/>
                <a:sym typeface="Proxima Nova"/>
              </a:rPr>
              <a:t>Restrictions</a:t>
            </a:r>
            <a:endParaRPr>
              <a:latin typeface="Proxima Nova"/>
              <a:ea typeface="Proxima Nova"/>
              <a:cs typeface="Proxima Nova"/>
              <a:sym typeface="Proxima Nova"/>
            </a:endParaRPr>
          </a:p>
        </p:txBody>
      </p:sp>
      <p:sp>
        <p:nvSpPr>
          <p:cNvPr id="192" name="Google Shape;192;p21"/>
          <p:cNvSpPr txBox="1"/>
          <p:nvPr/>
        </p:nvSpPr>
        <p:spPr>
          <a:xfrm>
            <a:off x="736800" y="1017475"/>
            <a:ext cx="181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Pilots</a:t>
            </a:r>
            <a:endParaRPr>
              <a:latin typeface="Proxima Nova"/>
              <a:ea typeface="Proxima Nova"/>
              <a:cs typeface="Proxima Nova"/>
              <a:sym typeface="Proxima Nova"/>
            </a:endParaRPr>
          </a:p>
        </p:txBody>
      </p:sp>
      <p:sp>
        <p:nvSpPr>
          <p:cNvPr id="193" name="Google Shape;193;p21"/>
          <p:cNvSpPr txBox="1"/>
          <p:nvPr/>
        </p:nvSpPr>
        <p:spPr>
          <a:xfrm>
            <a:off x="3700200" y="1001800"/>
            <a:ext cx="181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Planes</a:t>
            </a:r>
            <a:endParaRPr>
              <a:latin typeface="Proxima Nova"/>
              <a:ea typeface="Proxima Nova"/>
              <a:cs typeface="Proxima Nova"/>
              <a:sym typeface="Proxima Nova"/>
            </a:endParaRPr>
          </a:p>
        </p:txBody>
      </p:sp>
      <p:sp>
        <p:nvSpPr>
          <p:cNvPr id="194" name="Google Shape;194;p21"/>
          <p:cNvSpPr txBox="1"/>
          <p:nvPr/>
        </p:nvSpPr>
        <p:spPr>
          <a:xfrm>
            <a:off x="3525900" y="2785525"/>
            <a:ext cx="215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No Restrictions</a:t>
            </a:r>
            <a:endParaRPr>
              <a:latin typeface="Proxima Nova"/>
              <a:ea typeface="Proxima Nova"/>
              <a:cs typeface="Proxima Nova"/>
              <a:sym typeface="Proxima Nova"/>
            </a:endParaRPr>
          </a:p>
        </p:txBody>
      </p:sp>
      <p:pic>
        <p:nvPicPr>
          <p:cNvPr id="195" name="Google Shape;195;p21"/>
          <p:cNvPicPr preferRelativeResize="0"/>
          <p:nvPr/>
        </p:nvPicPr>
        <p:blipFill>
          <a:blip r:embed="rId6">
            <a:alphaModFix/>
          </a:blip>
          <a:stretch>
            <a:fillRect/>
          </a:stretch>
        </p:blipFill>
        <p:spPr>
          <a:xfrm>
            <a:off x="7108300" y="1533725"/>
            <a:ext cx="1085100" cy="1085100"/>
          </a:xfrm>
          <a:prstGeom prst="rect">
            <a:avLst/>
          </a:prstGeom>
          <a:noFill/>
          <a:ln>
            <a:noFill/>
          </a:ln>
        </p:spPr>
      </p:pic>
      <p:sp>
        <p:nvSpPr>
          <p:cNvPr id="196" name="Google Shape;196;p21"/>
          <p:cNvSpPr txBox="1"/>
          <p:nvPr/>
        </p:nvSpPr>
        <p:spPr>
          <a:xfrm>
            <a:off x="6603300" y="1017475"/>
            <a:ext cx="181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Manuals</a:t>
            </a:r>
            <a:endParaRPr>
              <a:latin typeface="Proxima Nova"/>
              <a:ea typeface="Proxima Nova"/>
              <a:cs typeface="Proxima Nova"/>
              <a:sym typeface="Proxima Nova"/>
            </a:endParaRPr>
          </a:p>
        </p:txBody>
      </p:sp>
      <p:sp>
        <p:nvSpPr>
          <p:cNvPr id="197" name="Google Shape;197;p21"/>
          <p:cNvSpPr txBox="1"/>
          <p:nvPr/>
        </p:nvSpPr>
        <p:spPr>
          <a:xfrm>
            <a:off x="6309750" y="3401125"/>
            <a:ext cx="2565600" cy="1262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Requirements: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Develop/maintain manuals and training programs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Management positions</a:t>
            </a:r>
            <a:endParaRPr>
              <a:latin typeface="Proxima Nova"/>
              <a:ea typeface="Proxima Nova"/>
              <a:cs typeface="Proxima Nova"/>
              <a:sym typeface="Proxima Nova"/>
            </a:endParaRPr>
          </a:p>
        </p:txBody>
      </p:sp>
      <p:sp>
        <p:nvSpPr>
          <p:cNvPr id="198" name="Google Shape;198;p21"/>
          <p:cNvSpPr txBox="1"/>
          <p:nvPr/>
        </p:nvSpPr>
        <p:spPr>
          <a:xfrm>
            <a:off x="6251550" y="2785525"/>
            <a:ext cx="268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Must obtain authorization for every type of operation flown</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